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1" r:id="rId3"/>
    <p:sldId id="259" r:id="rId4"/>
    <p:sldId id="262" r:id="rId5"/>
    <p:sldId id="260" r:id="rId6"/>
  </p:sldIdLst>
  <p:sldSz cx="6858000" cy="9144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0" d="100"/>
          <a:sy n="60" d="100"/>
        </p:scale>
        <p:origin x="-660" y="-7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sv-SE"/>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p>
        </p:txBody>
      </p:sp>
      <p:sp>
        <p:nvSpPr>
          <p:cNvPr id="8196"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sv-SE"/>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BDB38F3-FCFC-4C0C-BEA0-9EEAA7CF3E63}"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7BC55AB-9744-42BA-8682-D2A0792A55D4}" type="slidenum">
              <a:rPr lang="sv-SE" smtClean="0"/>
              <a:pPr/>
              <a:t>1</a:t>
            </a:fld>
            <a:endParaRPr lang="sv-SE"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6FAAFC18-9D3E-44C5-8325-225347E344BB}" type="slidenum">
              <a:rPr lang="sv-SE" smtClean="0"/>
              <a:pPr/>
              <a:t>2</a:t>
            </a:fld>
            <a:endParaRPr lang="sv-SE"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770A69BB-399E-4B53-9764-6EC559931292}" type="slidenum">
              <a:rPr lang="sv-SE" smtClean="0"/>
              <a:pPr/>
              <a:t>3</a:t>
            </a:fld>
            <a:endParaRPr lang="sv-SE"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4B2032ED-6F88-4E4D-A906-5A3D9BCBEA22}" type="slidenum">
              <a:rPr lang="sv-SE" smtClean="0"/>
              <a:pPr/>
              <a:t>4</a:t>
            </a:fld>
            <a:endParaRPr lang="sv-SE"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EE306BD-4AC9-4611-A3FD-96AEAAB5B99B}" type="slidenum">
              <a:rPr lang="sv-SE" smtClean="0"/>
              <a:pPr/>
              <a:t>5</a:t>
            </a:fld>
            <a:endParaRPr lang="sv-SE"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038"/>
            <a:ext cx="5829300" cy="1960562"/>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A47EF6E0-D2A8-408D-95A3-413F139B5F85}" type="slidenum">
              <a:rPr lang="sv-SE"/>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C2B21570-211D-4618-B88A-DE21359BB09C}"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2050" y="366713"/>
            <a:ext cx="1543050" cy="78009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342900" y="366713"/>
            <a:ext cx="4476750" cy="78009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09A233CA-8E11-4F05-99F8-32423880B9C3}"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042ED9E2-3B21-4207-BEAA-C4DCFB59B831}"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338" y="5875338"/>
            <a:ext cx="5829300" cy="1816100"/>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794DC1F0-2786-4EE4-AD3B-3B47B04DBC00}"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8EE5EC33-42EE-4EEC-883E-C95E5FA63093}"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E93A26C7-C1B8-470D-BC4C-D2E6E50514CB}"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1BF64666-95AB-4905-8211-8E6C365F5A26}"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B6949174-BF4F-4F3F-94B8-76F512E9AEF8}"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3538"/>
            <a:ext cx="2255838" cy="154940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13C1C243-B6AD-4074-90A2-DDE0DBDD8656}"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613" y="6400800"/>
            <a:ext cx="4114800" cy="755650"/>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7DA19593-CB30-489D-B99F-EB2214DC7F42}"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sv-SE"/>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sv-SE"/>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085-2062-40A1-A53E-AFA2D685823F}"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orbyslott@orbyslot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hyperlink" Target="mailto:av@orbyslott.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orbyslot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av@orbyslott.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260648" y="35496"/>
            <a:ext cx="5829300" cy="3257550"/>
          </a:xfrm>
        </p:spPr>
        <p:txBody>
          <a:bodyPr/>
          <a:lstStyle/>
          <a:p>
            <a:pPr eaLnBrk="1" hangingPunct="1"/>
            <a:r>
              <a:rPr lang="sv-SE" sz="2000" dirty="0" smtClean="0"/>
              <a:t>Nr 42 (1/13)</a:t>
            </a:r>
          </a:p>
        </p:txBody>
      </p:sp>
      <p:sp>
        <p:nvSpPr>
          <p:cNvPr id="2051" name="Rectangle 3"/>
          <p:cNvSpPr>
            <a:spLocks noGrp="1" noChangeArrowheads="1"/>
          </p:cNvSpPr>
          <p:nvPr>
            <p:ph type="subTitle" idx="4294967295"/>
          </p:nvPr>
        </p:nvSpPr>
        <p:spPr>
          <a:xfrm>
            <a:off x="1196752" y="5580112"/>
            <a:ext cx="4032448" cy="3378100"/>
          </a:xfrm>
          <a:ln w="76200" cmpd="tri">
            <a:solidFill>
              <a:schemeClr val="tx1"/>
            </a:solidFill>
          </a:ln>
        </p:spPr>
        <p:txBody>
          <a:bodyPr/>
          <a:lstStyle/>
          <a:p>
            <a:pPr marL="0" indent="0" eaLnBrk="1" hangingPunct="1">
              <a:lnSpc>
                <a:spcPct val="80000"/>
              </a:lnSpc>
              <a:buFontTx/>
              <a:buNone/>
            </a:pPr>
            <a:endParaRPr lang="sv-SE" sz="1600" dirty="0" smtClean="0">
              <a:latin typeface="Bookman Old Style" pitchFamily="18" charset="0"/>
            </a:endParaRPr>
          </a:p>
          <a:p>
            <a:pPr marL="0" indent="0" eaLnBrk="1" hangingPunct="1">
              <a:lnSpc>
                <a:spcPct val="80000"/>
              </a:lnSpc>
              <a:buFontTx/>
              <a:buNone/>
            </a:pPr>
            <a:r>
              <a:rPr lang="sv-SE" sz="1600" dirty="0" smtClean="0">
                <a:latin typeface="Bookman Old Style" pitchFamily="18" charset="0"/>
              </a:rPr>
              <a:t>Innehåll i detta nummer:</a:t>
            </a:r>
          </a:p>
          <a:p>
            <a:pPr marL="0" indent="0" eaLnBrk="1" hangingPunct="1">
              <a:lnSpc>
                <a:spcPct val="80000"/>
              </a:lnSpc>
              <a:buFontTx/>
              <a:buNone/>
            </a:pPr>
            <a:endParaRPr lang="sv-SE" sz="1600" dirty="0" smtClean="0">
              <a:latin typeface="Bookman Old Style" pitchFamily="18" charset="0"/>
            </a:endParaRPr>
          </a:p>
          <a:p>
            <a:pPr marL="0" indent="0" eaLnBrk="1" hangingPunct="1">
              <a:lnSpc>
                <a:spcPct val="80000"/>
              </a:lnSpc>
            </a:pPr>
            <a:r>
              <a:rPr lang="sv-SE" sz="1600" dirty="0" smtClean="0">
                <a:latin typeface="Bookman Old Style" pitchFamily="18" charset="0"/>
              </a:rPr>
              <a:t> Ny styrelse</a:t>
            </a:r>
          </a:p>
          <a:p>
            <a:pPr marL="0" indent="0" eaLnBrk="1" hangingPunct="1">
              <a:lnSpc>
                <a:spcPct val="80000"/>
              </a:lnSpc>
            </a:pPr>
            <a:r>
              <a:rPr lang="sv-SE" sz="1600" dirty="0" smtClean="0">
                <a:latin typeface="Bookman Old Style" pitchFamily="18" charset="0"/>
              </a:rPr>
              <a:t> Träffa Styrelsen</a:t>
            </a:r>
          </a:p>
          <a:p>
            <a:pPr marL="0" indent="0" eaLnBrk="1" hangingPunct="1">
              <a:lnSpc>
                <a:spcPct val="80000"/>
              </a:lnSpc>
            </a:pPr>
            <a:r>
              <a:rPr lang="sv-SE" sz="1600" dirty="0" smtClean="0">
                <a:latin typeface="Bookman Old Style" pitchFamily="18" charset="0"/>
              </a:rPr>
              <a:t> Informationsmöte för inflyttade</a:t>
            </a:r>
          </a:p>
          <a:p>
            <a:pPr marL="0" indent="0" eaLnBrk="1" hangingPunct="1">
              <a:lnSpc>
                <a:spcPct val="80000"/>
              </a:lnSpc>
            </a:pPr>
            <a:r>
              <a:rPr lang="sv-SE" sz="1600" dirty="0" smtClean="0">
                <a:latin typeface="Bookman Old Style" pitchFamily="18" charset="0"/>
              </a:rPr>
              <a:t> Blomlådor</a:t>
            </a:r>
          </a:p>
          <a:p>
            <a:pPr marL="0" indent="0" eaLnBrk="1" hangingPunct="1">
              <a:lnSpc>
                <a:spcPct val="80000"/>
              </a:lnSpc>
            </a:pPr>
            <a:r>
              <a:rPr lang="sv-SE" sz="1600" dirty="0" smtClean="0">
                <a:latin typeface="Bookman Old Style" pitchFamily="18" charset="0"/>
              </a:rPr>
              <a:t> Trappstädning</a:t>
            </a:r>
          </a:p>
          <a:p>
            <a:pPr marL="0" indent="0" eaLnBrk="1" hangingPunct="1">
              <a:lnSpc>
                <a:spcPct val="80000"/>
              </a:lnSpc>
            </a:pPr>
            <a:r>
              <a:rPr lang="sv-SE" sz="1600" dirty="0" smtClean="0">
                <a:latin typeface="Bookman Old Style" pitchFamily="18" charset="0"/>
              </a:rPr>
              <a:t> Trapphus och källare</a:t>
            </a:r>
          </a:p>
          <a:p>
            <a:pPr marL="0" indent="0" eaLnBrk="1" hangingPunct="1">
              <a:lnSpc>
                <a:spcPct val="80000"/>
              </a:lnSpc>
            </a:pPr>
            <a:r>
              <a:rPr lang="sv-SE" sz="1600" dirty="0" smtClean="0">
                <a:latin typeface="Bookman Old Style" pitchFamily="18" charset="0"/>
              </a:rPr>
              <a:t> Grillning</a:t>
            </a:r>
          </a:p>
          <a:p>
            <a:pPr marL="0" indent="0" eaLnBrk="1" hangingPunct="1">
              <a:lnSpc>
                <a:spcPct val="80000"/>
              </a:lnSpc>
            </a:pPr>
            <a:r>
              <a:rPr lang="sv-SE" sz="1600" b="1" dirty="0" smtClean="0">
                <a:latin typeface="Bookman Old Style" pitchFamily="18" charset="0"/>
              </a:rPr>
              <a:t> </a:t>
            </a:r>
            <a:r>
              <a:rPr lang="sv-SE" sz="1600" dirty="0" smtClean="0">
                <a:latin typeface="Bookman Old Style" pitchFamily="18" charset="0"/>
              </a:rPr>
              <a:t>Sopsäckar</a:t>
            </a:r>
          </a:p>
          <a:p>
            <a:pPr marL="0" indent="0" eaLnBrk="1" hangingPunct="1">
              <a:lnSpc>
                <a:spcPct val="80000"/>
              </a:lnSpc>
            </a:pPr>
            <a:r>
              <a:rPr lang="sv-SE" sz="1600" dirty="0" smtClean="0">
                <a:latin typeface="Bookman Old Style" pitchFamily="18" charset="0"/>
              </a:rPr>
              <a:t> Fönsterblecksmålning</a:t>
            </a:r>
          </a:p>
          <a:p>
            <a:pPr marL="0" indent="0" eaLnBrk="1" hangingPunct="1">
              <a:lnSpc>
                <a:spcPct val="80000"/>
              </a:lnSpc>
            </a:pPr>
            <a:r>
              <a:rPr lang="sv-SE" sz="1600" dirty="0" smtClean="0">
                <a:latin typeface="Bookman Old Style" pitchFamily="18" charset="0"/>
              </a:rPr>
              <a:t> Sommararbetare</a:t>
            </a:r>
          </a:p>
        </p:txBody>
      </p:sp>
      <p:sp>
        <p:nvSpPr>
          <p:cNvPr id="2052" name="WordArt 4"/>
          <p:cNvSpPr>
            <a:spLocks noChangeArrowheads="1" noChangeShapeType="1" noTextEdit="1"/>
          </p:cNvSpPr>
          <p:nvPr/>
        </p:nvSpPr>
        <p:spPr bwMode="auto">
          <a:xfrm>
            <a:off x="1049165" y="323528"/>
            <a:ext cx="4608512" cy="995363"/>
          </a:xfrm>
          <a:prstGeom prst="rect">
            <a:avLst/>
          </a:prstGeom>
        </p:spPr>
        <p:txBody>
          <a:bodyPr wrap="none" fromWordArt="1">
            <a:prstTxWarp prst="textCanUp">
              <a:avLst>
                <a:gd name="adj" fmla="val 85713"/>
              </a:avLst>
            </a:prstTxWarp>
          </a:bodyPr>
          <a:lstStyle/>
          <a:p>
            <a:pPr algn="ctr"/>
            <a:r>
              <a:rPr lang="sv-SE" sz="3200" b="1" kern="10" dirty="0">
                <a:ln w="9525">
                  <a:solidFill>
                    <a:srgbClr val="000000"/>
                  </a:solidFill>
                  <a:round/>
                  <a:headEnd/>
                  <a:tailEnd/>
                </a:ln>
                <a:solidFill>
                  <a:srgbClr val="000000"/>
                </a:solidFill>
                <a:latin typeface="Book Antiqua"/>
              </a:rPr>
              <a:t>HSB </a:t>
            </a:r>
            <a:r>
              <a:rPr lang="sv-SE" sz="3200" b="1" kern="10" dirty="0" err="1">
                <a:ln w="9525">
                  <a:solidFill>
                    <a:srgbClr val="000000"/>
                  </a:solidFill>
                  <a:round/>
                  <a:headEnd/>
                  <a:tailEnd/>
                </a:ln>
                <a:solidFill>
                  <a:srgbClr val="000000"/>
                </a:solidFill>
                <a:latin typeface="Book Antiqua"/>
              </a:rPr>
              <a:t>Brf</a:t>
            </a:r>
            <a:r>
              <a:rPr lang="sv-SE" sz="3200" b="1" kern="10" dirty="0">
                <a:ln w="9525">
                  <a:solidFill>
                    <a:srgbClr val="000000"/>
                  </a:solidFill>
                  <a:round/>
                  <a:headEnd/>
                  <a:tailEnd/>
                </a:ln>
                <a:solidFill>
                  <a:srgbClr val="000000"/>
                </a:solidFill>
                <a:latin typeface="Book Antiqua"/>
              </a:rPr>
              <a:t> Örby Slott</a:t>
            </a:r>
          </a:p>
        </p:txBody>
      </p:sp>
      <p:sp>
        <p:nvSpPr>
          <p:cNvPr id="2053" name="WordArt 5"/>
          <p:cNvSpPr>
            <a:spLocks noChangeArrowheads="1" noChangeShapeType="1" noTextEdit="1"/>
          </p:cNvSpPr>
          <p:nvPr/>
        </p:nvSpPr>
        <p:spPr bwMode="auto">
          <a:xfrm>
            <a:off x="977727" y="2118991"/>
            <a:ext cx="4591050" cy="527050"/>
          </a:xfrm>
          <a:prstGeom prst="rect">
            <a:avLst/>
          </a:prstGeom>
        </p:spPr>
        <p:txBody>
          <a:bodyPr wrap="none" fromWordArt="1">
            <a:prstTxWarp prst="textPlain">
              <a:avLst>
                <a:gd name="adj" fmla="val 50000"/>
              </a:avLst>
            </a:prstTxWarp>
          </a:bodyPr>
          <a:lstStyle/>
          <a:p>
            <a:pPr algn="ctr"/>
            <a:r>
              <a:rPr lang="sv-SE" sz="32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Medlemsinformation</a:t>
            </a:r>
          </a:p>
        </p:txBody>
      </p:sp>
      <p:sp>
        <p:nvSpPr>
          <p:cNvPr id="2054" name="Line 6"/>
          <p:cNvSpPr>
            <a:spLocks noChangeShapeType="1"/>
          </p:cNvSpPr>
          <p:nvPr/>
        </p:nvSpPr>
        <p:spPr bwMode="auto">
          <a:xfrm>
            <a:off x="476672" y="2987824"/>
            <a:ext cx="5832475" cy="0"/>
          </a:xfrm>
          <a:prstGeom prst="line">
            <a:avLst/>
          </a:prstGeom>
          <a:noFill/>
          <a:ln w="9525">
            <a:solidFill>
              <a:schemeClr val="tx1"/>
            </a:solidFill>
            <a:round/>
            <a:headEnd/>
            <a:tailEnd/>
          </a:ln>
        </p:spPr>
        <p:txBody>
          <a:bodyPr/>
          <a:lstStyle/>
          <a:p>
            <a:endParaRPr lang="sv-SE"/>
          </a:p>
        </p:txBody>
      </p:sp>
      <p:pic>
        <p:nvPicPr>
          <p:cNvPr id="1026" name="Picture 2"/>
          <p:cNvPicPr>
            <a:picLocks noChangeAspect="1" noChangeArrowheads="1"/>
          </p:cNvPicPr>
          <p:nvPr/>
        </p:nvPicPr>
        <p:blipFill>
          <a:blip r:embed="rId3" cstate="print"/>
          <a:srcRect/>
          <a:stretch>
            <a:fillRect/>
          </a:stretch>
        </p:blipFill>
        <p:spPr bwMode="auto">
          <a:xfrm>
            <a:off x="836712" y="3203848"/>
            <a:ext cx="4648472" cy="2267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33375" y="395288"/>
            <a:ext cx="6296025" cy="6678751"/>
          </a:xfrm>
          <a:prstGeom prst="rect">
            <a:avLst/>
          </a:prstGeom>
          <a:noFill/>
          <a:ln w="9525">
            <a:noFill/>
            <a:miter lim="800000"/>
            <a:headEnd/>
            <a:tailEnd/>
          </a:ln>
        </p:spPr>
        <p:txBody>
          <a:bodyPr>
            <a:spAutoFit/>
          </a:bodyPr>
          <a:lstStyle/>
          <a:p>
            <a:r>
              <a:rPr lang="sv-SE" b="1" dirty="0"/>
              <a:t>Efter årsmöte och konstituering har styrelsen för BRF Örby Slott följande sammansättning:</a:t>
            </a:r>
          </a:p>
          <a:p>
            <a:r>
              <a:rPr lang="sv-SE" sz="1400" dirty="0">
                <a:latin typeface="Bookman Old Style" pitchFamily="18" charset="0"/>
              </a:rPr>
              <a:t>Lars-Åke Hellgren		Ordförande	</a:t>
            </a:r>
            <a:r>
              <a:rPr lang="sv-SE" sz="1400" dirty="0" err="1">
                <a:latin typeface="Bookman Old Style" pitchFamily="18" charset="0"/>
              </a:rPr>
              <a:t>tel</a:t>
            </a:r>
            <a:r>
              <a:rPr lang="sv-SE" sz="1400" dirty="0">
                <a:latin typeface="Bookman Old Style" pitchFamily="18" charset="0"/>
              </a:rPr>
              <a:t> 749 04 49 </a:t>
            </a:r>
          </a:p>
          <a:p>
            <a:r>
              <a:rPr lang="sv-SE" sz="1400" dirty="0">
                <a:latin typeface="Bookman Old Style" pitchFamily="18" charset="0"/>
              </a:rPr>
              <a:t>Birgitta Halldén 		Vice Ordförande	</a:t>
            </a:r>
            <a:r>
              <a:rPr lang="sv-SE" sz="1400" dirty="0" err="1">
                <a:latin typeface="Bookman Old Style" pitchFamily="18" charset="0"/>
              </a:rPr>
              <a:t>tel</a:t>
            </a:r>
            <a:r>
              <a:rPr lang="sv-SE" sz="1400" dirty="0">
                <a:latin typeface="Bookman Old Style" pitchFamily="18" charset="0"/>
              </a:rPr>
              <a:t> 647 34 71</a:t>
            </a:r>
          </a:p>
          <a:p>
            <a:r>
              <a:rPr lang="sv-SE" sz="1400" dirty="0" smtClean="0">
                <a:latin typeface="Bookman Old Style" pitchFamily="18" charset="0"/>
              </a:rPr>
              <a:t>Robert Axelsson</a:t>
            </a:r>
            <a:r>
              <a:rPr lang="sv-SE" sz="1400" dirty="0">
                <a:latin typeface="Bookman Old Style" pitchFamily="18" charset="0"/>
              </a:rPr>
              <a:t>		Sekreterare       	</a:t>
            </a:r>
            <a:r>
              <a:rPr lang="sv-SE" sz="1400" dirty="0" err="1">
                <a:latin typeface="Bookman Old Style" pitchFamily="18" charset="0"/>
              </a:rPr>
              <a:t>tel</a:t>
            </a:r>
            <a:r>
              <a:rPr lang="sv-SE" sz="1400" dirty="0">
                <a:latin typeface="Bookman Old Style" pitchFamily="18" charset="0"/>
              </a:rPr>
              <a:t> </a:t>
            </a:r>
            <a:r>
              <a:rPr lang="sv-SE" sz="1400" dirty="0" smtClean="0">
                <a:latin typeface="Bookman Old Style" pitchFamily="18" charset="0"/>
              </a:rPr>
              <a:t>550 130 51 </a:t>
            </a:r>
            <a:endParaRPr lang="sv-SE" sz="1400" dirty="0">
              <a:latin typeface="Bookman Old Style" pitchFamily="18" charset="0"/>
            </a:endParaRPr>
          </a:p>
          <a:p>
            <a:r>
              <a:rPr lang="sv-SE" sz="1400" dirty="0">
                <a:latin typeface="Bookman Old Style" pitchFamily="18" charset="0"/>
              </a:rPr>
              <a:t>Lennart Andersson		Ledamot		</a:t>
            </a:r>
            <a:r>
              <a:rPr lang="sv-SE" sz="1400" dirty="0" err="1">
                <a:latin typeface="Bookman Old Style" pitchFamily="18" charset="0"/>
              </a:rPr>
              <a:t>tel</a:t>
            </a:r>
            <a:r>
              <a:rPr lang="sv-SE" sz="1400" dirty="0">
                <a:latin typeface="Bookman Old Style" pitchFamily="18" charset="0"/>
              </a:rPr>
              <a:t> 647 65 66</a:t>
            </a:r>
          </a:p>
          <a:p>
            <a:r>
              <a:rPr lang="sv-SE" sz="1400" dirty="0" smtClean="0">
                <a:latin typeface="Bookman Old Style" pitchFamily="18" charset="0"/>
              </a:rPr>
              <a:t>Erik Säfström</a:t>
            </a:r>
            <a:r>
              <a:rPr lang="sv-SE" sz="1400" dirty="0">
                <a:latin typeface="Bookman Old Style" pitchFamily="18" charset="0"/>
              </a:rPr>
              <a:t>		Suppleant		</a:t>
            </a:r>
            <a:r>
              <a:rPr lang="sv-SE" sz="1400" dirty="0" err="1" smtClean="0">
                <a:latin typeface="Bookman Old Style" pitchFamily="18" charset="0"/>
              </a:rPr>
              <a:t>tel</a:t>
            </a:r>
            <a:r>
              <a:rPr lang="sv-SE" sz="1400" dirty="0" smtClean="0">
                <a:latin typeface="Bookman Old Style" pitchFamily="18" charset="0"/>
              </a:rPr>
              <a:t> 722 93 07</a:t>
            </a:r>
            <a:endParaRPr lang="sv-SE" sz="1400" dirty="0">
              <a:latin typeface="Bookman Old Style" pitchFamily="18" charset="0"/>
            </a:endParaRPr>
          </a:p>
          <a:p>
            <a:r>
              <a:rPr lang="sv-SE" sz="1400" dirty="0" smtClean="0">
                <a:latin typeface="Bookman Old Style" pitchFamily="18" charset="0"/>
              </a:rPr>
              <a:t>Ove Hagberg</a:t>
            </a:r>
            <a:r>
              <a:rPr lang="sv-SE" sz="1400" dirty="0">
                <a:latin typeface="Bookman Old Style" pitchFamily="18" charset="0"/>
              </a:rPr>
              <a:t>		Suppleant		</a:t>
            </a:r>
            <a:r>
              <a:rPr lang="sv-SE" sz="1400" dirty="0" err="1" smtClean="0">
                <a:latin typeface="Bookman Old Style" pitchFamily="18" charset="0"/>
              </a:rPr>
              <a:t>tel</a:t>
            </a:r>
            <a:r>
              <a:rPr lang="sv-SE" sz="1400" dirty="0" smtClean="0">
                <a:latin typeface="Bookman Old Style" pitchFamily="18" charset="0"/>
              </a:rPr>
              <a:t> 86 04 08</a:t>
            </a:r>
            <a:endParaRPr lang="sv-SE" sz="1400" dirty="0">
              <a:latin typeface="Bookman Old Style" pitchFamily="18" charset="0"/>
            </a:endParaRPr>
          </a:p>
          <a:p>
            <a:r>
              <a:rPr lang="sv-SE" sz="1400" dirty="0" smtClean="0">
                <a:latin typeface="Bookman Old Style" pitchFamily="18" charset="0"/>
              </a:rPr>
              <a:t>Lena Walfridsson</a:t>
            </a:r>
            <a:r>
              <a:rPr lang="sv-SE" sz="1400" dirty="0">
                <a:latin typeface="Bookman Old Style" pitchFamily="18" charset="0"/>
              </a:rPr>
              <a:t>		Suppleant		</a:t>
            </a:r>
            <a:r>
              <a:rPr lang="sv-SE" sz="1400" dirty="0" err="1">
                <a:latin typeface="Bookman Old Style" pitchFamily="18" charset="0"/>
              </a:rPr>
              <a:t>tel</a:t>
            </a:r>
            <a:r>
              <a:rPr lang="sv-SE" sz="1400" dirty="0">
                <a:latin typeface="Bookman Old Style" pitchFamily="18" charset="0"/>
              </a:rPr>
              <a:t> </a:t>
            </a:r>
            <a:r>
              <a:rPr lang="sv-SE" sz="1400" dirty="0" smtClean="0">
                <a:latin typeface="Bookman Old Style" pitchFamily="18" charset="0"/>
              </a:rPr>
              <a:t>64 76 448</a:t>
            </a:r>
            <a:endParaRPr lang="sv-SE" sz="1400" dirty="0">
              <a:latin typeface="Bookman Old Style" pitchFamily="18" charset="0"/>
            </a:endParaRPr>
          </a:p>
          <a:p>
            <a:endParaRPr lang="sv-SE" sz="1400" dirty="0">
              <a:latin typeface="Bookman Old Style" pitchFamily="18" charset="0"/>
            </a:endParaRPr>
          </a:p>
          <a:p>
            <a:r>
              <a:rPr lang="sv-SE" sz="1400" dirty="0">
                <a:latin typeface="Bookman Old Style" pitchFamily="18" charset="0"/>
              </a:rPr>
              <a:t>Åse Johansson-Kristiansen	</a:t>
            </a:r>
            <a:r>
              <a:rPr lang="sv-SE" sz="1400" dirty="0" smtClean="0">
                <a:latin typeface="Bookman Old Style" pitchFamily="18" charset="0"/>
              </a:rPr>
              <a:t>HSB ledamot</a:t>
            </a:r>
            <a:endParaRPr lang="sv-SE" sz="1400" dirty="0">
              <a:latin typeface="Bookman Old Style" pitchFamily="18" charset="0"/>
            </a:endParaRPr>
          </a:p>
          <a:p>
            <a:r>
              <a:rPr lang="sv-SE" sz="1400" dirty="0" smtClean="0">
                <a:latin typeface="Bookman Old Style" pitchFamily="18" charset="0"/>
              </a:rPr>
              <a:t>Sofia </a:t>
            </a:r>
            <a:r>
              <a:rPr lang="sv-SE" sz="1400" dirty="0" err="1" smtClean="0">
                <a:latin typeface="Bookman Old Style" pitchFamily="18" charset="0"/>
              </a:rPr>
              <a:t>Trison</a:t>
            </a:r>
            <a:r>
              <a:rPr lang="sv-SE" sz="1400" dirty="0">
                <a:latin typeface="Bookman Old Style" pitchFamily="18" charset="0"/>
              </a:rPr>
              <a:t>		</a:t>
            </a:r>
            <a:r>
              <a:rPr lang="sv-SE" sz="1400" dirty="0" smtClean="0">
                <a:latin typeface="Bookman Old Style" pitchFamily="18" charset="0"/>
              </a:rPr>
              <a:t>HSB </a:t>
            </a:r>
            <a:r>
              <a:rPr lang="sv-SE" sz="1400" dirty="0">
                <a:latin typeface="Bookman Old Style" pitchFamily="18" charset="0"/>
              </a:rPr>
              <a:t>suppleant</a:t>
            </a:r>
          </a:p>
          <a:p>
            <a:endParaRPr lang="sv-SE" sz="1400" dirty="0">
              <a:latin typeface="Bookman Old Style" pitchFamily="18" charset="0"/>
            </a:endParaRPr>
          </a:p>
          <a:p>
            <a:r>
              <a:rPr lang="sv-SE" sz="1400" dirty="0">
                <a:latin typeface="Bookman Old Style" pitchFamily="18" charset="0"/>
              </a:rPr>
              <a:t>Åke Nilsson		Revisor</a:t>
            </a:r>
          </a:p>
          <a:p>
            <a:r>
              <a:rPr lang="sv-SE" sz="1400" dirty="0" smtClean="0">
                <a:latin typeface="Bookman Old Style" pitchFamily="18" charset="0"/>
              </a:rPr>
              <a:t>Maj- Britt Herrmann</a:t>
            </a:r>
            <a:r>
              <a:rPr lang="sv-SE" sz="1400" dirty="0">
                <a:latin typeface="Bookman Old Style" pitchFamily="18" charset="0"/>
              </a:rPr>
              <a:t>		Revisorsuppleant</a:t>
            </a:r>
          </a:p>
          <a:p>
            <a:endParaRPr lang="sv-SE" sz="1400" dirty="0">
              <a:latin typeface="Bookman Old Style" pitchFamily="18" charset="0"/>
            </a:endParaRPr>
          </a:p>
          <a:p>
            <a:r>
              <a:rPr lang="sv-SE" sz="1400" dirty="0">
                <a:latin typeface="Bookman Old Style" pitchFamily="18" charset="0"/>
              </a:rPr>
              <a:t>Vakant			Studieorganisatör	</a:t>
            </a:r>
          </a:p>
          <a:p>
            <a:r>
              <a:rPr lang="sv-SE" sz="1400" dirty="0">
                <a:latin typeface="Bookman Old Style" pitchFamily="18" charset="0"/>
              </a:rPr>
              <a:t>Vakant			Fritidsorganisatör	</a:t>
            </a:r>
          </a:p>
          <a:p>
            <a:endParaRPr lang="sv-SE" sz="1400" dirty="0">
              <a:latin typeface="Bookman Old Style" pitchFamily="18" charset="0"/>
            </a:endParaRPr>
          </a:p>
          <a:p>
            <a:endParaRPr lang="sv-SE" sz="1400" dirty="0">
              <a:latin typeface="Bookman Old Style" pitchFamily="18" charset="0"/>
            </a:endParaRPr>
          </a:p>
          <a:p>
            <a:r>
              <a:rPr lang="sv-SE" sz="1400" dirty="0">
                <a:latin typeface="Bookman Old Style" pitchFamily="18" charset="0"/>
              </a:rPr>
              <a:t>Valberedning:</a:t>
            </a:r>
          </a:p>
          <a:p>
            <a:r>
              <a:rPr lang="sv-SE" sz="1400" dirty="0">
                <a:latin typeface="Bookman Old Style" pitchFamily="18" charset="0"/>
              </a:rPr>
              <a:t>Britt-Marie Klang		</a:t>
            </a:r>
            <a:r>
              <a:rPr lang="sv-SE" sz="1400" dirty="0" smtClean="0">
                <a:latin typeface="Bookman Old Style" pitchFamily="18" charset="0"/>
              </a:rPr>
              <a:t>	</a:t>
            </a:r>
            <a:r>
              <a:rPr lang="sv-SE" sz="1400" dirty="0">
                <a:latin typeface="Bookman Old Style" pitchFamily="18" charset="0"/>
              </a:rPr>
              <a:t>	</a:t>
            </a:r>
            <a:r>
              <a:rPr lang="sv-SE" sz="1400" dirty="0" err="1">
                <a:latin typeface="Bookman Old Style" pitchFamily="18" charset="0"/>
              </a:rPr>
              <a:t>tel</a:t>
            </a:r>
            <a:r>
              <a:rPr lang="sv-SE" sz="1400" dirty="0">
                <a:latin typeface="Bookman Old Style" pitchFamily="18" charset="0"/>
              </a:rPr>
              <a:t> 647 49 01 </a:t>
            </a:r>
          </a:p>
          <a:p>
            <a:r>
              <a:rPr lang="sv-SE" sz="1400" dirty="0">
                <a:latin typeface="Bookman Old Style" pitchFamily="18" charset="0"/>
              </a:rPr>
              <a:t>Anne-Marie Ek				</a:t>
            </a:r>
            <a:r>
              <a:rPr lang="sv-SE" sz="1400" dirty="0" err="1">
                <a:latin typeface="Bookman Old Style" pitchFamily="18" charset="0"/>
              </a:rPr>
              <a:t>tel</a:t>
            </a:r>
            <a:r>
              <a:rPr lang="sv-SE" sz="1400" dirty="0">
                <a:latin typeface="Bookman Old Style" pitchFamily="18" charset="0"/>
              </a:rPr>
              <a:t> 070-5626376 </a:t>
            </a:r>
          </a:p>
          <a:p>
            <a:endParaRPr lang="sv-SE" sz="1400" dirty="0" smtClean="0">
              <a:latin typeface="Bookman Old Style" pitchFamily="18" charset="0"/>
            </a:endParaRPr>
          </a:p>
          <a:p>
            <a:endParaRPr lang="sv-SE" sz="1400" dirty="0">
              <a:latin typeface="Bookman Old Style" pitchFamily="18" charset="0"/>
            </a:endParaRPr>
          </a:p>
          <a:p>
            <a:endParaRPr lang="sv-SE" sz="1400" dirty="0">
              <a:latin typeface="Bookman Old Style" pitchFamily="18" charset="0"/>
            </a:endParaRPr>
          </a:p>
          <a:p>
            <a:r>
              <a:rPr lang="sv-SE" sz="1400" dirty="0">
                <a:latin typeface="Bookman Old Style" pitchFamily="18" charset="0"/>
              </a:rPr>
              <a:t>E-mail (e-post) adress till föreningen: </a:t>
            </a:r>
            <a:r>
              <a:rPr lang="sv-SE" sz="1400" dirty="0" err="1">
                <a:latin typeface="Bookman Old Style" pitchFamily="18" charset="0"/>
                <a:hlinkClick r:id="rId3"/>
              </a:rPr>
              <a:t>orbyslott@orbyslott.org</a:t>
            </a:r>
            <a:endParaRPr lang="sv-SE" sz="1400" dirty="0">
              <a:latin typeface="Bookman Old Style" pitchFamily="18" charset="0"/>
            </a:endParaRPr>
          </a:p>
          <a:p>
            <a:r>
              <a:rPr lang="sv-SE" sz="1400" dirty="0">
                <a:latin typeface="Bookman Old Style" pitchFamily="18" charset="0"/>
              </a:rPr>
              <a:t>E-mail (E-post) adress till fastighetsskötarna är </a:t>
            </a:r>
            <a:r>
              <a:rPr lang="sv-SE" sz="1400" dirty="0" err="1">
                <a:latin typeface="Bookman Old Style" pitchFamily="18" charset="0"/>
                <a:hlinkClick r:id="rId4"/>
              </a:rPr>
              <a:t>av@orbyslott.org</a:t>
            </a:r>
            <a:endParaRPr lang="sv-SE" sz="1400" dirty="0">
              <a:latin typeface="Bookman Old Style" pitchFamily="18" charset="0"/>
            </a:endParaRPr>
          </a:p>
          <a:p>
            <a:endParaRPr lang="sv-SE" sz="1400" dirty="0">
              <a:latin typeface="Bookman Old Style" pitchFamily="18" charset="0"/>
            </a:endParaRPr>
          </a:p>
          <a:p>
            <a:endParaRPr lang="sv-SE" sz="1400" dirty="0">
              <a:latin typeface="Bookman Old Style" pitchFamily="18" charset="0"/>
            </a:endParaRPr>
          </a:p>
        </p:txBody>
      </p:sp>
      <p:pic>
        <p:nvPicPr>
          <p:cNvPr id="3075" name="Picture 7" descr="D:\ALBUM_10\PEOPLE\GRPSILH.WMF"/>
          <p:cNvPicPr>
            <a:picLocks noChangeAspect="1" noChangeArrowheads="1"/>
          </p:cNvPicPr>
          <p:nvPr/>
        </p:nvPicPr>
        <p:blipFill>
          <a:blip r:embed="rId5" cstate="print"/>
          <a:srcRect/>
          <a:stretch>
            <a:fillRect/>
          </a:stretch>
        </p:blipFill>
        <p:spPr bwMode="auto">
          <a:xfrm>
            <a:off x="1752600" y="7162800"/>
            <a:ext cx="4648200" cy="17859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188913" y="179388"/>
            <a:ext cx="6480175" cy="8713092"/>
          </a:xfrm>
          <a:prstGeom prst="rect">
            <a:avLst/>
          </a:prstGeom>
          <a:noFill/>
          <a:ln w="9525">
            <a:noFill/>
            <a:miter lim="800000"/>
            <a:headEnd/>
            <a:tailEnd/>
          </a:ln>
        </p:spPr>
        <p:txBody>
          <a:bodyPr wrap="square">
            <a:spAutoFit/>
          </a:bodyPr>
          <a:lstStyle/>
          <a:p>
            <a:pPr>
              <a:spcBef>
                <a:spcPct val="50000"/>
              </a:spcBef>
            </a:pPr>
            <a:r>
              <a:rPr lang="sv-SE" sz="1600" b="1" dirty="0" smtClean="0">
                <a:latin typeface="Bookman Old Style" pitchFamily="18" charset="0"/>
              </a:rPr>
              <a:t>Träffa styrelsen.</a:t>
            </a:r>
          </a:p>
          <a:p>
            <a:pPr>
              <a:spcBef>
                <a:spcPct val="50000"/>
              </a:spcBef>
            </a:pPr>
            <a:r>
              <a:rPr lang="sv-SE" sz="1600" dirty="0" smtClean="0">
                <a:latin typeface="Bookman Old Style" pitchFamily="18" charset="0"/>
              </a:rPr>
              <a:t>På medlemsbladets första sida ser Ni kontaktuppgifter till föreningens styrelse. Ni som vill träffa styrelsen,  har något att diskutera eller framföra är alltid välkomna ner till Vicevärdsexpeditionen innan våra styrelsemöten. I regel första tisdagen varje månad mellan 18.00- 18.29, uppehåll under juli och augusti. Tiderna finns uppsatta på föreningens hemsida </a:t>
            </a:r>
            <a:r>
              <a:rPr lang="sv-SE" sz="1600" dirty="0" err="1" smtClean="0">
                <a:latin typeface="Bookman Old Style" pitchFamily="18" charset="0"/>
                <a:hlinkClick r:id="rId3"/>
              </a:rPr>
              <a:t>www.orbyslott.org</a:t>
            </a:r>
            <a:r>
              <a:rPr lang="sv-SE" sz="1600" dirty="0" smtClean="0">
                <a:latin typeface="Bookman Old Style" pitchFamily="18" charset="0"/>
              </a:rPr>
              <a:t>  och på dörren till vice värds expeditionen.</a:t>
            </a:r>
          </a:p>
          <a:p>
            <a:pPr>
              <a:spcBef>
                <a:spcPct val="50000"/>
              </a:spcBef>
            </a:pPr>
            <a:r>
              <a:rPr lang="sv-SE" sz="1600" dirty="0" smtClean="0">
                <a:latin typeface="Bookman Old Style" pitchFamily="18" charset="0"/>
              </a:rPr>
              <a:t>Ni får gärna </a:t>
            </a:r>
            <a:r>
              <a:rPr lang="sv-SE" sz="1600" dirty="0" err="1" smtClean="0">
                <a:latin typeface="Bookman Old Style" pitchFamily="18" charset="0"/>
              </a:rPr>
              <a:t>maila</a:t>
            </a:r>
            <a:r>
              <a:rPr lang="sv-SE" sz="1600" dirty="0" smtClean="0">
                <a:latin typeface="Bookman Old Style" pitchFamily="18" charset="0"/>
              </a:rPr>
              <a:t> in Era frågor med mera på </a:t>
            </a:r>
            <a:r>
              <a:rPr lang="sv-SE" sz="1600" dirty="0" err="1" smtClean="0">
                <a:latin typeface="Bookman Old Style" pitchFamily="18" charset="0"/>
              </a:rPr>
              <a:t>orbyslott@orbyslott.org</a:t>
            </a:r>
            <a:r>
              <a:rPr lang="sv-SE" sz="1600" dirty="0" smtClean="0">
                <a:latin typeface="Bookman Old Style" pitchFamily="18" charset="0"/>
              </a:rPr>
              <a:t> eller lämna brev i brevlådan vicevärds expeditionen på Vibyholmsvägen 17, gavel.</a:t>
            </a:r>
          </a:p>
          <a:p>
            <a:pPr>
              <a:spcBef>
                <a:spcPct val="50000"/>
              </a:spcBef>
            </a:pPr>
            <a:r>
              <a:rPr lang="sv-SE" sz="1600" dirty="0" smtClean="0">
                <a:latin typeface="Bookman Old Style" pitchFamily="18" charset="0"/>
              </a:rPr>
              <a:t>Ari och Tage, våra fastighetsskötare nås på </a:t>
            </a:r>
            <a:r>
              <a:rPr lang="sv-SE" sz="1600" dirty="0" smtClean="0">
                <a:latin typeface="Times New Roman" pitchFamily="18" charset="0"/>
              </a:rPr>
              <a:t>E-mail adress </a:t>
            </a:r>
            <a:r>
              <a:rPr lang="sv-SE" sz="1600" dirty="0" err="1" smtClean="0">
                <a:latin typeface="Times New Roman" pitchFamily="18" charset="0"/>
                <a:hlinkClick r:id="rId4"/>
              </a:rPr>
              <a:t>av@orbyslott.org</a:t>
            </a:r>
            <a:endParaRPr lang="sv-SE" sz="1600" dirty="0" smtClean="0">
              <a:latin typeface="Times New Roman" pitchFamily="18" charset="0"/>
            </a:endParaRPr>
          </a:p>
          <a:p>
            <a:pPr>
              <a:spcBef>
                <a:spcPct val="50000"/>
              </a:spcBef>
            </a:pPr>
            <a:r>
              <a:rPr lang="sv-SE" sz="1600" dirty="0" smtClean="0">
                <a:latin typeface="Bookman Old Style" pitchFamily="18" charset="0"/>
              </a:rPr>
              <a:t>Besök gärna föreningens hemsidan </a:t>
            </a:r>
            <a:r>
              <a:rPr lang="sv-SE" sz="1600" dirty="0" err="1" smtClean="0">
                <a:latin typeface="Bookman Old Style" pitchFamily="18" charset="0"/>
                <a:hlinkClick r:id="rId3"/>
              </a:rPr>
              <a:t>www.orbyslott.org</a:t>
            </a:r>
            <a:r>
              <a:rPr lang="sv-SE" sz="1600" dirty="0" smtClean="0">
                <a:latin typeface="Bookman Old Style" pitchFamily="18" charset="0"/>
              </a:rPr>
              <a:t> och läs alla medlemsblad, årsredovisningar, stämmoprotokoll, stadgar, senaste nyheterna samt massor med annan nyttig information</a:t>
            </a:r>
            <a:r>
              <a:rPr lang="sv-SE" sz="1600" dirty="0" smtClean="0">
                <a:latin typeface="Times New Roman" pitchFamily="18" charset="0"/>
              </a:rPr>
              <a:t>.</a:t>
            </a:r>
            <a:r>
              <a:rPr lang="sv-SE" sz="1400" dirty="0" smtClean="0">
                <a:latin typeface="Times New Roman" pitchFamily="18" charset="0"/>
              </a:rPr>
              <a:t> </a:t>
            </a:r>
          </a:p>
          <a:p>
            <a:endParaRPr lang="sv-SE" sz="1600" b="1" dirty="0" smtClean="0">
              <a:latin typeface="Bookman Old Style" pitchFamily="18" charset="0"/>
            </a:endParaRPr>
          </a:p>
          <a:p>
            <a:endParaRPr lang="sv-SE" sz="1600" b="1" dirty="0" smtClean="0">
              <a:latin typeface="Bookman Old Style" pitchFamily="18" charset="0"/>
            </a:endParaRPr>
          </a:p>
          <a:p>
            <a:r>
              <a:rPr lang="sv-SE" sz="1600" b="1" dirty="0" smtClean="0">
                <a:latin typeface="Bookman Old Style" pitchFamily="18" charset="0"/>
              </a:rPr>
              <a:t>Informationsmöte </a:t>
            </a:r>
            <a:r>
              <a:rPr lang="sv-SE" sz="1600" b="1" dirty="0">
                <a:latin typeface="Bookman Old Style" pitchFamily="18" charset="0"/>
              </a:rPr>
              <a:t>för nyinflyttade.</a:t>
            </a:r>
            <a:endParaRPr lang="sv-SE" sz="1600" dirty="0">
              <a:latin typeface="Bookman Old Style" pitchFamily="18" charset="0"/>
            </a:endParaRPr>
          </a:p>
          <a:p>
            <a:endParaRPr lang="sv-SE" sz="1600" dirty="0">
              <a:latin typeface="Bookman Old Style" pitchFamily="18" charset="0"/>
            </a:endParaRPr>
          </a:p>
          <a:p>
            <a:r>
              <a:rPr lang="sv-SE" sz="1600" dirty="0">
                <a:latin typeface="Bookman Old Style" pitchFamily="18" charset="0"/>
              </a:rPr>
              <a:t>Styrelsen </a:t>
            </a:r>
            <a:r>
              <a:rPr lang="sv-SE" sz="1600" dirty="0" smtClean="0">
                <a:latin typeface="Bookman Old Style" pitchFamily="18" charset="0"/>
              </a:rPr>
              <a:t>har planerat </a:t>
            </a:r>
            <a:r>
              <a:rPr lang="sv-SE" sz="1600" dirty="0">
                <a:latin typeface="Bookman Old Style" pitchFamily="18" charset="0"/>
              </a:rPr>
              <a:t>e</a:t>
            </a:r>
            <a:r>
              <a:rPr lang="sv-SE" sz="1600" dirty="0" smtClean="0">
                <a:latin typeface="Bookman Old Style" pitchFamily="18" charset="0"/>
              </a:rPr>
              <a:t>tt informations </a:t>
            </a:r>
            <a:r>
              <a:rPr lang="sv-SE" sz="1600" dirty="0">
                <a:latin typeface="Bookman Old Style" pitchFamily="18" charset="0"/>
              </a:rPr>
              <a:t>möte för nyinflyttade i föreningen</a:t>
            </a:r>
            <a:r>
              <a:rPr lang="sv-SE" sz="1600" dirty="0" smtClean="0">
                <a:latin typeface="Bookman Old Style" pitchFamily="18" charset="0"/>
              </a:rPr>
              <a:t>. Mötet </a:t>
            </a:r>
            <a:r>
              <a:rPr lang="sv-SE" sz="1600" dirty="0">
                <a:latin typeface="Bookman Old Style" pitchFamily="18" charset="0"/>
              </a:rPr>
              <a:t>är </a:t>
            </a:r>
            <a:r>
              <a:rPr lang="sv-SE" sz="1600" dirty="0" smtClean="0">
                <a:latin typeface="Bookman Old Style" pitchFamily="18" charset="0"/>
              </a:rPr>
              <a:t>bestämt till tisdagen den 24/9 kl 19:00 i vår föreningslokal på </a:t>
            </a:r>
            <a:r>
              <a:rPr lang="sv-SE" sz="1600" dirty="0" smtClean="0">
                <a:latin typeface="Bookman Old Style" pitchFamily="18" charset="0"/>
              </a:rPr>
              <a:t>V</a:t>
            </a:r>
            <a:r>
              <a:rPr lang="sv-SE" sz="1600" dirty="0" smtClean="0">
                <a:latin typeface="Bookman Old Style" pitchFamily="18" charset="0"/>
              </a:rPr>
              <a:t>ibyholmsvägen 14. </a:t>
            </a:r>
            <a:r>
              <a:rPr lang="sv-SE" sz="1600" dirty="0">
                <a:latin typeface="Bookman Old Style" pitchFamily="18" charset="0"/>
              </a:rPr>
              <a:t>Inbjudan kommer att sättas upp i porten och så klart på hemsidan. </a:t>
            </a:r>
            <a:endParaRPr lang="sv-SE" sz="1600" dirty="0" smtClean="0">
              <a:latin typeface="Bookman Old Style" pitchFamily="18" charset="0"/>
            </a:endParaRPr>
          </a:p>
          <a:p>
            <a:endParaRPr lang="sv-SE" sz="1600" dirty="0" smtClean="0">
              <a:latin typeface="Bookman Old Style" pitchFamily="18" charset="0"/>
            </a:endParaRPr>
          </a:p>
          <a:p>
            <a:endParaRPr lang="sv-SE" sz="1600" dirty="0" smtClean="0">
              <a:latin typeface="Bookman Old Style" pitchFamily="18" charset="0"/>
            </a:endParaRPr>
          </a:p>
          <a:p>
            <a:pPr>
              <a:spcBef>
                <a:spcPct val="50000"/>
              </a:spcBef>
            </a:pPr>
            <a:r>
              <a:rPr lang="sv-SE" sz="1600" b="1" dirty="0" smtClean="0">
                <a:latin typeface="Bookman Old Style" pitchFamily="18" charset="0"/>
              </a:rPr>
              <a:t>Blomlådor</a:t>
            </a:r>
          </a:p>
          <a:p>
            <a:pPr>
              <a:spcBef>
                <a:spcPct val="50000"/>
              </a:spcBef>
            </a:pPr>
            <a:r>
              <a:rPr lang="sv-SE" sz="1600" dirty="0" smtClean="0">
                <a:latin typeface="Bookman Old Style" pitchFamily="18" charset="0"/>
              </a:rPr>
              <a:t>Många vill sätta upp blomlådor nu och det välkomnar vi men tänk på rasrisken och placera alltid era blomlådor på insidan!</a:t>
            </a:r>
          </a:p>
          <a:p>
            <a:endParaRPr lang="sv-SE" sz="1600" dirty="0" smtClean="0">
              <a:latin typeface="Bookman Old Style" pitchFamily="18" charset="0"/>
            </a:endParaRPr>
          </a:p>
          <a:p>
            <a:endParaRPr lang="sv-SE" sz="1600" dirty="0">
              <a:latin typeface="Bookman Old Style" pitchFamily="18" charset="0"/>
            </a:endParaRPr>
          </a:p>
          <a:p>
            <a:endParaRPr lang="sv-SE" sz="1600" dirty="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333375" y="827088"/>
            <a:ext cx="6119813" cy="1308100"/>
          </a:xfrm>
          <a:prstGeom prst="rect">
            <a:avLst/>
          </a:prstGeom>
          <a:noFill/>
          <a:ln w="9525">
            <a:noFill/>
            <a:miter lim="800000"/>
            <a:headEnd/>
            <a:tailEnd/>
          </a:ln>
        </p:spPr>
        <p:txBody>
          <a:bodyPr>
            <a:spAutoFit/>
          </a:bodyPr>
          <a:lstStyle/>
          <a:p>
            <a:endParaRPr lang="sv-SE" sz="1400">
              <a:latin typeface="Bookman Old Style" pitchFamily="18" charset="0"/>
            </a:endParaRPr>
          </a:p>
          <a:p>
            <a:endParaRPr lang="sv-SE" sz="1200">
              <a:latin typeface="Bookman Old Style" pitchFamily="18" charset="0"/>
            </a:endParaRPr>
          </a:p>
          <a:p>
            <a:endParaRPr lang="sv-SE" sz="1400" b="1">
              <a:latin typeface="Bookman Old Style" pitchFamily="18" charset="0"/>
            </a:endParaRPr>
          </a:p>
          <a:p>
            <a:endParaRPr lang="sv-SE" sz="1400" b="1">
              <a:latin typeface="Bookman Old Style" pitchFamily="18" charset="0"/>
            </a:endParaRPr>
          </a:p>
          <a:p>
            <a:endParaRPr lang="sv-SE" sz="1400" b="1">
              <a:latin typeface="Bookman Old Style" pitchFamily="18" charset="0"/>
            </a:endParaRPr>
          </a:p>
          <a:p>
            <a:endParaRPr lang="sv-SE" sz="1200">
              <a:latin typeface="Bookman Old Style" pitchFamily="18" charset="0"/>
            </a:endParaRPr>
          </a:p>
        </p:txBody>
      </p:sp>
      <p:sp>
        <p:nvSpPr>
          <p:cNvPr id="5123" name="Rectangle 6"/>
          <p:cNvSpPr>
            <a:spLocks noChangeArrowheads="1"/>
          </p:cNvSpPr>
          <p:nvPr/>
        </p:nvSpPr>
        <p:spPr bwMode="auto">
          <a:xfrm>
            <a:off x="228600" y="152400"/>
            <a:ext cx="6324600" cy="7478970"/>
          </a:xfrm>
          <a:prstGeom prst="rect">
            <a:avLst/>
          </a:prstGeom>
          <a:noFill/>
          <a:ln w="9525">
            <a:noFill/>
            <a:miter lim="800000"/>
            <a:headEnd/>
            <a:tailEnd/>
          </a:ln>
        </p:spPr>
        <p:txBody>
          <a:bodyPr>
            <a:spAutoFit/>
          </a:bodyPr>
          <a:lstStyle/>
          <a:p>
            <a:pPr>
              <a:spcBef>
                <a:spcPct val="50000"/>
              </a:spcBef>
            </a:pPr>
            <a:endParaRPr lang="sv-SE" sz="1600" dirty="0">
              <a:latin typeface="Bookman Old Style" pitchFamily="18" charset="0"/>
            </a:endParaRPr>
          </a:p>
          <a:p>
            <a:r>
              <a:rPr lang="sv-SE" sz="1600" b="1" dirty="0" smtClean="0">
                <a:latin typeface="Bookman Old Style" pitchFamily="18" charset="0"/>
              </a:rPr>
              <a:t>Trappstädning</a:t>
            </a:r>
            <a:endParaRPr lang="sv-SE" sz="1600" dirty="0" smtClean="0">
              <a:latin typeface="Bookman Old Style" pitchFamily="18" charset="0"/>
            </a:endParaRPr>
          </a:p>
          <a:p>
            <a:endParaRPr lang="sv-SE" sz="1600" dirty="0" smtClean="0">
              <a:latin typeface="Bookman Old Style" pitchFamily="18" charset="0"/>
            </a:endParaRPr>
          </a:p>
          <a:p>
            <a:r>
              <a:rPr lang="sv-SE" sz="1600" dirty="0" smtClean="0">
                <a:latin typeface="Bookman Old Style" pitchFamily="18" charset="0"/>
              </a:rPr>
              <a:t>Återkommande punkten i medlemsbladet är trappstädningen, </a:t>
            </a:r>
            <a:r>
              <a:rPr lang="sv-SE" sz="1600" dirty="0" smtClean="0">
                <a:latin typeface="Bookman Old Style" pitchFamily="18" charset="0"/>
              </a:rPr>
              <a:t>styrelsen </a:t>
            </a:r>
            <a:r>
              <a:rPr lang="sv-SE" sz="1600" dirty="0" smtClean="0">
                <a:latin typeface="Bookman Old Style" pitchFamily="18" charset="0"/>
              </a:rPr>
              <a:t>tackar varmt Er som håller sina trapphus rena och snygga. Ni andra måste SKÄRPA till Er med städningen för det är väldigt smutsigt i Era trapphus.</a:t>
            </a:r>
          </a:p>
          <a:p>
            <a:r>
              <a:rPr lang="sv-SE" sz="1600" b="1" dirty="0" smtClean="0">
                <a:latin typeface="Bookman Old Style" pitchFamily="18" charset="0"/>
              </a:rPr>
              <a:t>Med anledning av detta så delas även en städbricka ut i samband med detta medlemsblad. Städbrickan delas ut till vartannat hushåll (en per våning), denna innehåller all info som behövs kring städningen av våra trapphus och ska överlämnas månadsvis mellan de boende. Lägenheter med jämna nummer </a:t>
            </a:r>
            <a:r>
              <a:rPr lang="sv-SE" sz="1600" b="1" dirty="0" smtClean="0">
                <a:latin typeface="Bookman Old Style" pitchFamily="18" charset="0"/>
              </a:rPr>
              <a:t>städar </a:t>
            </a:r>
            <a:r>
              <a:rPr lang="sv-SE" sz="1600" b="1" dirty="0" smtClean="0">
                <a:latin typeface="Bookman Old Style" pitchFamily="18" charset="0"/>
              </a:rPr>
              <a:t>jämn månad och ojämna städar ojämn månad.</a:t>
            </a:r>
          </a:p>
          <a:p>
            <a:endParaRPr lang="sv-SE" sz="1600" dirty="0" smtClean="0">
              <a:latin typeface="Bookman Old Style" pitchFamily="18" charset="0"/>
            </a:endParaRPr>
          </a:p>
          <a:p>
            <a:pPr>
              <a:spcBef>
                <a:spcPct val="50000"/>
              </a:spcBef>
            </a:pPr>
            <a:r>
              <a:rPr lang="sv-SE" sz="1600" b="1" dirty="0" smtClean="0">
                <a:latin typeface="Bookman Old Style" pitchFamily="18" charset="0"/>
              </a:rPr>
              <a:t>Trapphus och källare</a:t>
            </a:r>
            <a:endParaRPr lang="sv-SE" sz="1600" dirty="0" smtClean="0">
              <a:latin typeface="Bookman Old Style" pitchFamily="18" charset="0"/>
            </a:endParaRPr>
          </a:p>
          <a:p>
            <a:pPr>
              <a:spcBef>
                <a:spcPct val="50000"/>
              </a:spcBef>
            </a:pPr>
            <a:r>
              <a:rPr lang="sv-SE" sz="1600" dirty="0" smtClean="0">
                <a:latin typeface="Bookman Old Style" pitchFamily="18" charset="0"/>
              </a:rPr>
              <a:t>Det är </a:t>
            </a:r>
            <a:r>
              <a:rPr lang="sv-SE" sz="1600" b="1" dirty="0" smtClean="0">
                <a:latin typeface="Bookman Old Style" pitchFamily="18" charset="0"/>
              </a:rPr>
              <a:t>absolut förbjudet</a:t>
            </a:r>
            <a:r>
              <a:rPr lang="sv-SE" sz="1600" dirty="0" smtClean="0">
                <a:latin typeface="Bookman Old Style" pitchFamily="18" charset="0"/>
              </a:rPr>
              <a:t> att lagra saker och ting i trapphus och källargångar på grund av brandrisk. Skulle brandskyddsinspektion göras i föreningen av brandskyddsmyndigheterna blir det dryga böter för föreningen.  Är du beredd att betala dessa böter? </a:t>
            </a:r>
            <a:br>
              <a:rPr lang="sv-SE" sz="1600" dirty="0" smtClean="0">
                <a:latin typeface="Bookman Old Style" pitchFamily="18" charset="0"/>
              </a:rPr>
            </a:br>
            <a:r>
              <a:rPr lang="sv-SE" sz="1600" dirty="0" smtClean="0">
                <a:latin typeface="Bookman Old Style" pitchFamily="18" charset="0"/>
              </a:rPr>
              <a:t>Efter fjolårets utrensning av gamla cyklar och skrot så hoppas vi nu att det inte ska återkomma igen.</a:t>
            </a:r>
          </a:p>
          <a:p>
            <a:pPr>
              <a:spcBef>
                <a:spcPct val="50000"/>
              </a:spcBef>
            </a:pPr>
            <a:r>
              <a:rPr lang="sv-SE" sz="1600" b="1" dirty="0" smtClean="0">
                <a:latin typeface="Bookman Old Style" pitchFamily="18" charset="0"/>
              </a:rPr>
              <a:t>Som tidigare meddelats så sparar vi på dessa insamlade cyklar till 2013-06-30, är de inte upphämtade innan dess så kommer de kasseras</a:t>
            </a:r>
            <a:r>
              <a:rPr lang="sv-SE" sz="1600" dirty="0" smtClean="0">
                <a:latin typeface="Bookman Old Style" pitchFamily="18" charset="0"/>
              </a:rPr>
              <a:t>.</a:t>
            </a:r>
          </a:p>
          <a:p>
            <a:endParaRPr lang="sv-SE" sz="1600" b="1" dirty="0">
              <a:latin typeface="Bookman Old Style" pitchFamily="18" charset="0"/>
            </a:endParaRPr>
          </a:p>
          <a:p>
            <a:pPr>
              <a:spcBef>
                <a:spcPct val="50000"/>
              </a:spcBef>
            </a:pPr>
            <a:endParaRPr lang="sv-SE" sz="1600" dirty="0">
              <a:latin typeface="Bookman Old Style" pitchFamily="18" charset="0"/>
            </a:endParaRPr>
          </a:p>
        </p:txBody>
      </p:sp>
      <p:pic>
        <p:nvPicPr>
          <p:cNvPr id="5124" name="Picture 8" descr="D:\ALBUM_10\NATURE\DAFFODIL.WMF"/>
          <p:cNvPicPr>
            <a:picLocks noChangeAspect="1" noChangeArrowheads="1"/>
          </p:cNvPicPr>
          <p:nvPr/>
        </p:nvPicPr>
        <p:blipFill>
          <a:blip r:embed="rId3" cstate="print"/>
          <a:srcRect/>
          <a:stretch>
            <a:fillRect/>
          </a:stretch>
        </p:blipFill>
        <p:spPr bwMode="auto">
          <a:xfrm>
            <a:off x="457200" y="7467600"/>
            <a:ext cx="2757488" cy="1447800"/>
          </a:xfrm>
          <a:prstGeom prst="rect">
            <a:avLst/>
          </a:prstGeom>
          <a:noFill/>
          <a:ln w="9525">
            <a:noFill/>
            <a:miter lim="800000"/>
            <a:headEnd/>
            <a:tailEnd/>
          </a:ln>
        </p:spPr>
      </p:pic>
      <p:pic>
        <p:nvPicPr>
          <p:cNvPr id="5125" name="Picture 9" descr="D:\ALBUM_10\NATURE\DANDELI3.WMF"/>
          <p:cNvPicPr>
            <a:picLocks noChangeAspect="1" noChangeArrowheads="1"/>
          </p:cNvPicPr>
          <p:nvPr/>
        </p:nvPicPr>
        <p:blipFill>
          <a:blip r:embed="rId4" cstate="print"/>
          <a:srcRect/>
          <a:stretch>
            <a:fillRect/>
          </a:stretch>
        </p:blipFill>
        <p:spPr bwMode="auto">
          <a:xfrm>
            <a:off x="3505200" y="7162800"/>
            <a:ext cx="3352800" cy="1768475"/>
          </a:xfrm>
          <a:prstGeom prst="rect">
            <a:avLst/>
          </a:prstGeom>
          <a:noFill/>
          <a:ln w="9525">
            <a:noFill/>
            <a:miter lim="800000"/>
            <a:headEnd/>
            <a:tailEnd/>
          </a:ln>
        </p:spPr>
      </p:pic>
      <p:sp>
        <p:nvSpPr>
          <p:cNvPr id="5126" name="Text Box 6"/>
          <p:cNvSpPr txBox="1">
            <a:spLocks noChangeArrowheads="1"/>
          </p:cNvSpPr>
          <p:nvPr/>
        </p:nvSpPr>
        <p:spPr bwMode="auto">
          <a:xfrm>
            <a:off x="0" y="0"/>
            <a:ext cx="6858000" cy="366713"/>
          </a:xfrm>
          <a:prstGeom prst="rect">
            <a:avLst/>
          </a:prstGeom>
          <a:noFill/>
          <a:ln w="9525">
            <a:noFill/>
            <a:miter lim="800000"/>
            <a:headEnd/>
            <a:tailEnd/>
          </a:ln>
        </p:spPr>
        <p:txBody>
          <a:bodyPr>
            <a:spAutoFit/>
          </a:bodyPr>
          <a:lstStyle/>
          <a:p>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60350" y="165100"/>
            <a:ext cx="6192838" cy="1096963"/>
          </a:xfrm>
          <a:prstGeom prst="rect">
            <a:avLst/>
          </a:prstGeom>
          <a:noFill/>
          <a:ln w="9525">
            <a:noFill/>
            <a:miter lim="800000"/>
            <a:headEnd/>
            <a:tailEnd/>
          </a:ln>
        </p:spPr>
        <p:txBody>
          <a:bodyPr>
            <a:spAutoFit/>
          </a:bodyPr>
          <a:lstStyle/>
          <a:p>
            <a:endParaRPr lang="sv-SE" sz="1200">
              <a:latin typeface="Bookman Old Style" pitchFamily="18" charset="0"/>
            </a:endParaRPr>
          </a:p>
          <a:p>
            <a:endParaRPr lang="sv-SE" sz="1200">
              <a:latin typeface="Bookman Old Style" pitchFamily="18" charset="0"/>
            </a:endParaRPr>
          </a:p>
          <a:p>
            <a:endParaRPr lang="sv-SE" sz="1200">
              <a:latin typeface="Bookman Old Style" pitchFamily="18" charset="0"/>
            </a:endParaRPr>
          </a:p>
          <a:p>
            <a:endParaRPr lang="sv-SE" sz="1200">
              <a:latin typeface="Bookman Old Style" pitchFamily="18" charset="0"/>
            </a:endParaRPr>
          </a:p>
          <a:p>
            <a:pPr>
              <a:spcBef>
                <a:spcPct val="50000"/>
              </a:spcBef>
            </a:pPr>
            <a:endParaRPr lang="sv-SE" sz="1200">
              <a:latin typeface="Bookman Old Style" pitchFamily="18" charset="0"/>
            </a:endParaRPr>
          </a:p>
        </p:txBody>
      </p:sp>
      <p:sp>
        <p:nvSpPr>
          <p:cNvPr id="6147" name="Rectangle 5"/>
          <p:cNvSpPr>
            <a:spLocks noChangeArrowheads="1"/>
          </p:cNvSpPr>
          <p:nvPr/>
        </p:nvSpPr>
        <p:spPr bwMode="auto">
          <a:xfrm>
            <a:off x="188640" y="179512"/>
            <a:ext cx="6408712" cy="9279463"/>
          </a:xfrm>
          <a:prstGeom prst="rect">
            <a:avLst/>
          </a:prstGeom>
          <a:noFill/>
          <a:ln w="9525">
            <a:noFill/>
            <a:miter lim="800000"/>
            <a:headEnd/>
            <a:tailEnd/>
          </a:ln>
        </p:spPr>
        <p:txBody>
          <a:bodyPr wrap="square">
            <a:spAutoFit/>
          </a:bodyPr>
          <a:lstStyle/>
          <a:p>
            <a:pPr>
              <a:spcBef>
                <a:spcPct val="50000"/>
              </a:spcBef>
            </a:pPr>
            <a:r>
              <a:rPr lang="sv-SE" sz="1600" b="1" dirty="0" smtClean="0">
                <a:latin typeface="Bookman Old Style" pitchFamily="18" charset="0"/>
              </a:rPr>
              <a:t>Grillning</a:t>
            </a:r>
          </a:p>
          <a:p>
            <a:pPr>
              <a:spcBef>
                <a:spcPct val="50000"/>
              </a:spcBef>
            </a:pPr>
            <a:r>
              <a:rPr lang="sv-SE" sz="1600" dirty="0" smtClean="0">
                <a:latin typeface="Bookman Old Style" pitchFamily="18" charset="0"/>
              </a:rPr>
              <a:t>Visa hänsyn, tänk på oset.</a:t>
            </a:r>
            <a:br>
              <a:rPr lang="sv-SE" sz="1600" dirty="0" smtClean="0">
                <a:latin typeface="Bookman Old Style" pitchFamily="18" charset="0"/>
              </a:rPr>
            </a:br>
            <a:r>
              <a:rPr lang="sv-SE" sz="1600" dirty="0" smtClean="0">
                <a:latin typeface="Bookman Old Style" pitchFamily="18" charset="0"/>
              </a:rPr>
              <a:t>I vår förening gäller att </a:t>
            </a:r>
            <a:r>
              <a:rPr lang="sv-SE" sz="1600" b="1" dirty="0" smtClean="0">
                <a:latin typeface="Bookman Old Style" pitchFamily="18" charset="0"/>
              </a:rPr>
              <a:t>ingen</a:t>
            </a:r>
            <a:r>
              <a:rPr lang="sv-SE" sz="1600" dirty="0" smtClean="0">
                <a:latin typeface="Bookman Old Style" pitchFamily="18" charset="0"/>
              </a:rPr>
              <a:t> grillning får ske nära fasaden samt på balkonger. Säkert avstånd från fastighet är 6m från fasaden. </a:t>
            </a:r>
          </a:p>
          <a:p>
            <a:pPr>
              <a:spcBef>
                <a:spcPct val="50000"/>
              </a:spcBef>
            </a:pPr>
            <a:r>
              <a:rPr lang="sv-SE" sz="1600" dirty="0" smtClean="0">
                <a:latin typeface="Bookman Old Style" pitchFamily="18" charset="0"/>
              </a:rPr>
              <a:t>En ny grill är även på väg att installeras i vår gemensamma park, se till att använda denna. Alla ni som grillar ska ta med </a:t>
            </a:r>
            <a:r>
              <a:rPr lang="sv-SE" sz="1600" b="1" dirty="0" smtClean="0">
                <a:latin typeface="Bookman Old Style" pitchFamily="18" charset="0"/>
              </a:rPr>
              <a:t>matrester</a:t>
            </a:r>
            <a:r>
              <a:rPr lang="sv-SE" sz="1600" dirty="0" smtClean="0">
                <a:latin typeface="Bookman Old Style" pitchFamily="18" charset="0"/>
              </a:rPr>
              <a:t> </a:t>
            </a:r>
            <a:r>
              <a:rPr lang="sv-SE" sz="1600" dirty="0" smtClean="0">
                <a:latin typeface="Bookman Old Style" pitchFamily="18" charset="0"/>
              </a:rPr>
              <a:t>och </a:t>
            </a:r>
            <a:r>
              <a:rPr lang="sv-SE" sz="1600" dirty="0" smtClean="0">
                <a:latin typeface="Bookman Old Style" pitchFamily="18" charset="0"/>
              </a:rPr>
              <a:t>slänga det i sopnedkastet då fåglarna är </a:t>
            </a:r>
            <a:r>
              <a:rPr lang="sv-SE" sz="1600" dirty="0" smtClean="0">
                <a:latin typeface="Bookman Old Style" pitchFamily="18" charset="0"/>
              </a:rPr>
              <a:t>superbra </a:t>
            </a:r>
            <a:r>
              <a:rPr lang="sv-SE" sz="1600" dirty="0" smtClean="0">
                <a:latin typeface="Bookman Old Style" pitchFamily="18" charset="0"/>
              </a:rPr>
              <a:t>på att plocka upp avfallet från papperskorgarna och rester som ligger kvar på marken äter råttorna upp. Som alla vet så har Stockholm problem med råttor så även vi.</a:t>
            </a: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Sopor</a:t>
            </a:r>
          </a:p>
          <a:p>
            <a:pPr>
              <a:spcBef>
                <a:spcPct val="50000"/>
              </a:spcBef>
            </a:pPr>
            <a:r>
              <a:rPr lang="sv-SE" sz="1600" dirty="0" smtClean="0">
                <a:latin typeface="Bookman Old Style" pitchFamily="18" charset="0"/>
              </a:rPr>
              <a:t>Vi får ofta synpunkter från sophämtarna kring våra sopar och vill uppmana er alla att knyta sopsäckarna ordentligt innan ni kastar dem i sopnedkastet.</a:t>
            </a:r>
          </a:p>
          <a:p>
            <a:pPr>
              <a:spcBef>
                <a:spcPct val="50000"/>
              </a:spcBef>
            </a:pPr>
            <a:r>
              <a:rPr lang="sv-SE" sz="1600" dirty="0" smtClean="0">
                <a:latin typeface="Bookman Old Style" pitchFamily="18" charset="0"/>
              </a:rPr>
              <a:t>Se även till att utföra sopsortering och tänk på att inte skräpa ner, detta gäller även fimpar!</a:t>
            </a: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Fönsterblecksmålning </a:t>
            </a:r>
          </a:p>
          <a:p>
            <a:pPr>
              <a:spcBef>
                <a:spcPct val="50000"/>
              </a:spcBef>
            </a:pPr>
            <a:r>
              <a:rPr lang="sv-SE" sz="1600" dirty="0" smtClean="0">
                <a:latin typeface="Bookman Old Style" pitchFamily="18" charset="0"/>
              </a:rPr>
              <a:t>Våra fastighetsskötare kommer arbeta med fönsterblecksmålning i våra tegelhus fastigheter närmare info kommer sättas upp i berörda trapphus.</a:t>
            </a: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Sommararbetare</a:t>
            </a:r>
          </a:p>
          <a:p>
            <a:pPr>
              <a:spcBef>
                <a:spcPct val="50000"/>
              </a:spcBef>
            </a:pPr>
            <a:r>
              <a:rPr lang="sv-SE" sz="1600" dirty="0" smtClean="0">
                <a:latin typeface="Bookman Old Style" pitchFamily="18" charset="0"/>
              </a:rPr>
              <a:t>Även detta år har vi tagit in en sommararbetare för att stärka upp under sommarmånaderna och semestertider för fastighetsskötarna. Han heter Sven Karlström och är anställd under perioden 20130502 - 20130830.</a:t>
            </a:r>
          </a:p>
          <a:p>
            <a:pPr>
              <a:spcBef>
                <a:spcPct val="50000"/>
              </a:spcBef>
            </a:pPr>
            <a:endParaRPr lang="sv-SE" sz="1400" dirty="0">
              <a:latin typeface="Bookman Old Style" pitchFamily="18" charset="0"/>
            </a:endParaRPr>
          </a:p>
        </p:txBody>
      </p:sp>
    </p:spTree>
  </p:cSld>
  <p:clrMapOvr>
    <a:masterClrMapping/>
  </p:clrMapOvr>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1922</TotalTime>
  <Words>402</Words>
  <Application>Microsoft Office PowerPoint</Application>
  <PresentationFormat>Bildspel på skärmen (4:3)</PresentationFormat>
  <Paragraphs>92</Paragraphs>
  <Slides>5</Slides>
  <Notes>5</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Standardformgivning</vt:lpstr>
      <vt:lpstr>Nr 42 (1/13)</vt:lpstr>
      <vt:lpstr>Bild 2</vt:lpstr>
      <vt:lpstr>Bild 3</vt:lpstr>
      <vt:lpstr>Bild 4</vt:lpstr>
      <vt:lpstr>Bild 5</vt:lpstr>
    </vt:vector>
  </TitlesOfParts>
  <Company>Danske Bank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 28 (3/05)</dc:title>
  <dc:creator>Susann Tiger</dc:creator>
  <cp:lastModifiedBy>örbyslott</cp:lastModifiedBy>
  <cp:revision>96</cp:revision>
  <dcterms:created xsi:type="dcterms:W3CDTF">2005-10-21T20:58:20Z</dcterms:created>
  <dcterms:modified xsi:type="dcterms:W3CDTF">2013-05-29T18:21:57Z</dcterms:modified>
</cp:coreProperties>
</file>