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1" r:id="rId3"/>
    <p:sldId id="259" r:id="rId4"/>
    <p:sldId id="262" r:id="rId5"/>
    <p:sldId id="260" r:id="rId6"/>
    <p:sldId id="263" r:id="rId7"/>
  </p:sldIdLst>
  <p:sldSz cx="6858000" cy="9144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6" d="100"/>
          <a:sy n="66" d="100"/>
        </p:scale>
        <p:origin x="-2856" y="-66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sv-SE"/>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sv-SE"/>
          </a:p>
        </p:txBody>
      </p:sp>
      <p:sp>
        <p:nvSpPr>
          <p:cNvPr id="8196"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sv-SE"/>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BDB38F3-FCFC-4C0C-BEA0-9EEAA7CF3E63}" type="slidenum">
              <a:rPr lang="sv-SE"/>
              <a:pPr>
                <a:defRPr/>
              </a:pPr>
              <a:t>‹#›</a:t>
            </a:fld>
            <a:endParaRPr 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B7BC55AB-9744-42BA-8682-D2A0792A55D4}" type="slidenum">
              <a:rPr lang="sv-SE" smtClean="0"/>
              <a:pPr/>
              <a:t>1</a:t>
            </a:fld>
            <a:endParaRPr lang="sv-SE"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6FAAFC18-9D3E-44C5-8325-225347E344BB}" type="slidenum">
              <a:rPr lang="sv-SE" smtClean="0"/>
              <a:pPr/>
              <a:t>2</a:t>
            </a:fld>
            <a:endParaRPr lang="sv-SE"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770A69BB-399E-4B53-9764-6EC559931292}" type="slidenum">
              <a:rPr lang="sv-SE" smtClean="0"/>
              <a:pPr/>
              <a:t>3</a:t>
            </a:fld>
            <a:endParaRPr lang="sv-SE"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4B2032ED-6F88-4E4D-A906-5A3D9BCBEA22}" type="slidenum">
              <a:rPr lang="sv-SE" smtClean="0"/>
              <a:pPr/>
              <a:t>4</a:t>
            </a:fld>
            <a:endParaRPr lang="sv-SE"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7EE306BD-4AC9-4611-A3FD-96AEAAB5B99B}" type="slidenum">
              <a:rPr lang="sv-SE" smtClean="0"/>
              <a:pPr/>
              <a:t>5</a:t>
            </a:fld>
            <a:endParaRPr lang="sv-SE"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038"/>
            <a:ext cx="5829300" cy="1960562"/>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A47EF6E0-D2A8-408D-95A3-413F139B5F85}" type="slidenum">
              <a:rPr lang="sv-SE"/>
              <a:pPr>
                <a:defRPr/>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C2B21570-211D-4618-B88A-DE21359BB09C}" type="slidenum">
              <a:rPr lang="sv-SE"/>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72050" y="366713"/>
            <a:ext cx="1543050" cy="78009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342900" y="366713"/>
            <a:ext cx="4476750" cy="78009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09A233CA-8E11-4F05-99F8-32423880B9C3}"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042ED9E2-3B21-4207-BEAA-C4DCFB59B831}" type="slidenum">
              <a:rPr lang="sv-SE"/>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338" y="5875338"/>
            <a:ext cx="5829300" cy="1816100"/>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sv-SE"/>
          </a:p>
        </p:txBody>
      </p:sp>
      <p:sp>
        <p:nvSpPr>
          <p:cNvPr id="5" name="Rectangle 5"/>
          <p:cNvSpPr>
            <a:spLocks noGrp="1" noChangeArrowheads="1"/>
          </p:cNvSpPr>
          <p:nvPr>
            <p:ph type="ftr" sz="quarter" idx="11"/>
          </p:nvPr>
        </p:nvSpPr>
        <p:spPr>
          <a:ln/>
        </p:spPr>
        <p:txBody>
          <a:bodyPr/>
          <a:lstStyle>
            <a:lvl1pPr>
              <a:defRPr/>
            </a:lvl1pPr>
          </a:lstStyle>
          <a:p>
            <a:pPr>
              <a:defRPr/>
            </a:pP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794DC1F0-2786-4EE4-AD3B-3B47B04DBC00}" type="slidenum">
              <a:rPr lang="sv-SE"/>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8EE5EC33-42EE-4EEC-883E-C95E5FA63093}" type="slidenum">
              <a:rPr lang="sv-SE"/>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endParaRPr lang="sv-SE"/>
          </a:p>
        </p:txBody>
      </p:sp>
      <p:sp>
        <p:nvSpPr>
          <p:cNvPr id="8" name="Rectangle 5"/>
          <p:cNvSpPr>
            <a:spLocks noGrp="1" noChangeArrowheads="1"/>
          </p:cNvSpPr>
          <p:nvPr>
            <p:ph type="ftr" sz="quarter" idx="11"/>
          </p:nvPr>
        </p:nvSpPr>
        <p:spPr>
          <a:ln/>
        </p:spPr>
        <p:txBody>
          <a:bodyPr/>
          <a:lstStyle>
            <a:lvl1pPr>
              <a:defRPr/>
            </a:lvl1pPr>
          </a:lstStyle>
          <a:p>
            <a:pPr>
              <a:defRPr/>
            </a:pPr>
            <a:endParaRPr lang="sv-SE"/>
          </a:p>
        </p:txBody>
      </p:sp>
      <p:sp>
        <p:nvSpPr>
          <p:cNvPr id="9" name="Rectangle 6"/>
          <p:cNvSpPr>
            <a:spLocks noGrp="1" noChangeArrowheads="1"/>
          </p:cNvSpPr>
          <p:nvPr>
            <p:ph type="sldNum" sz="quarter" idx="12"/>
          </p:nvPr>
        </p:nvSpPr>
        <p:spPr>
          <a:ln/>
        </p:spPr>
        <p:txBody>
          <a:bodyPr/>
          <a:lstStyle>
            <a:lvl1pPr>
              <a:defRPr/>
            </a:lvl1pPr>
          </a:lstStyle>
          <a:p>
            <a:pPr>
              <a:defRPr/>
            </a:pPr>
            <a:fld id="{E93A26C7-C1B8-470D-BC4C-D2E6E50514CB}" type="slidenum">
              <a:rPr lang="sv-SE"/>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endParaRPr lang="sv-SE"/>
          </a:p>
        </p:txBody>
      </p:sp>
      <p:sp>
        <p:nvSpPr>
          <p:cNvPr id="4" name="Rectangle 5"/>
          <p:cNvSpPr>
            <a:spLocks noGrp="1" noChangeArrowheads="1"/>
          </p:cNvSpPr>
          <p:nvPr>
            <p:ph type="ftr" sz="quarter" idx="11"/>
          </p:nvPr>
        </p:nvSpPr>
        <p:spPr>
          <a:ln/>
        </p:spPr>
        <p:txBody>
          <a:bodyPr/>
          <a:lstStyle>
            <a:lvl1pPr>
              <a:defRPr/>
            </a:lvl1pPr>
          </a:lstStyle>
          <a:p>
            <a:pPr>
              <a:defRPr/>
            </a:pP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1BF64666-95AB-4905-8211-8E6C365F5A26}" type="slidenum">
              <a:rPr lang="sv-SE"/>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B6949174-BF4F-4F3F-94B8-76F512E9AEF8}" type="slidenum">
              <a:rPr lang="sv-SE"/>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3538"/>
            <a:ext cx="2255838" cy="154940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13C1C243-B6AD-4074-90A2-DDE0DBDD8656}" type="slidenum">
              <a:rPr lang="sv-SE"/>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613" y="6400800"/>
            <a:ext cx="4114800" cy="755650"/>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sv-SE"/>
          </a:p>
        </p:txBody>
      </p:sp>
      <p:sp>
        <p:nvSpPr>
          <p:cNvPr id="6" name="Rectangle 5"/>
          <p:cNvSpPr>
            <a:spLocks noGrp="1" noChangeArrowheads="1"/>
          </p:cNvSpPr>
          <p:nvPr>
            <p:ph type="ftr" sz="quarter" idx="11"/>
          </p:nvPr>
        </p:nvSpPr>
        <p:spPr>
          <a:ln/>
        </p:spPr>
        <p:txBody>
          <a:bodyPr/>
          <a:lstStyle>
            <a:lvl1pPr>
              <a:defRPr/>
            </a:lvl1pPr>
          </a:lstStyle>
          <a:p>
            <a:pPr>
              <a:defRPr/>
            </a:pP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7DA19593-CB30-489D-B99F-EB2214DC7F42}" type="slidenum">
              <a:rPr lang="sv-SE"/>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sv-SE"/>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sv-SE"/>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D5C0085-2062-40A1-A53E-AFA2D685823F}"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orbyslott@orbyslot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hyperlink" Target="mailto:av@orbyslott.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orbyslot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av@orbyslott.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584200"/>
            <a:ext cx="5829300" cy="3257550"/>
          </a:xfrm>
        </p:spPr>
        <p:txBody>
          <a:bodyPr/>
          <a:lstStyle/>
          <a:p>
            <a:pPr eaLnBrk="1" hangingPunct="1"/>
            <a:r>
              <a:rPr lang="sv-SE" sz="2000" dirty="0" smtClean="0"/>
              <a:t>Nr 41 (1/12)</a:t>
            </a:r>
          </a:p>
        </p:txBody>
      </p:sp>
      <p:sp>
        <p:nvSpPr>
          <p:cNvPr id="2051" name="Rectangle 3"/>
          <p:cNvSpPr>
            <a:spLocks noGrp="1" noChangeArrowheads="1"/>
          </p:cNvSpPr>
          <p:nvPr>
            <p:ph type="subTitle" idx="4294967295"/>
          </p:nvPr>
        </p:nvSpPr>
        <p:spPr>
          <a:xfrm>
            <a:off x="3571875" y="3786188"/>
            <a:ext cx="3286125" cy="5205412"/>
          </a:xfrm>
          <a:ln w="76200" cmpd="tri">
            <a:solidFill>
              <a:schemeClr val="tx1"/>
            </a:solidFill>
          </a:ln>
        </p:spPr>
        <p:txBody>
          <a:bodyPr/>
          <a:lstStyle/>
          <a:p>
            <a:pPr marL="0" indent="0" eaLnBrk="1" hangingPunct="1">
              <a:lnSpc>
                <a:spcPct val="80000"/>
              </a:lnSpc>
              <a:buFontTx/>
              <a:buNone/>
            </a:pPr>
            <a:endParaRPr lang="sv-SE" sz="1600" dirty="0" smtClean="0">
              <a:latin typeface="Bookman Old Style" pitchFamily="18" charset="0"/>
            </a:endParaRPr>
          </a:p>
          <a:p>
            <a:pPr marL="0" indent="0" eaLnBrk="1" hangingPunct="1">
              <a:lnSpc>
                <a:spcPct val="80000"/>
              </a:lnSpc>
              <a:buFontTx/>
              <a:buNone/>
            </a:pPr>
            <a:r>
              <a:rPr lang="sv-SE" sz="1600" dirty="0" smtClean="0">
                <a:latin typeface="Bookman Old Style" pitchFamily="18" charset="0"/>
              </a:rPr>
              <a:t>Innehåll i detta nummer:</a:t>
            </a:r>
          </a:p>
          <a:p>
            <a:pPr marL="0" indent="0" eaLnBrk="1" hangingPunct="1">
              <a:lnSpc>
                <a:spcPct val="80000"/>
              </a:lnSpc>
              <a:buFontTx/>
              <a:buNone/>
            </a:pPr>
            <a:endParaRPr lang="sv-SE" sz="1600" dirty="0" smtClean="0">
              <a:latin typeface="Bookman Old Style" pitchFamily="18" charset="0"/>
            </a:endParaRPr>
          </a:p>
          <a:p>
            <a:pPr marL="0" indent="0" eaLnBrk="1" hangingPunct="1">
              <a:lnSpc>
                <a:spcPct val="80000"/>
              </a:lnSpc>
            </a:pPr>
            <a:r>
              <a:rPr lang="sv-SE" sz="1600" dirty="0" smtClean="0">
                <a:latin typeface="Bookman Old Style" pitchFamily="18" charset="0"/>
              </a:rPr>
              <a:t> Ny styrelse</a:t>
            </a:r>
          </a:p>
          <a:p>
            <a:pPr marL="0" indent="0" eaLnBrk="1" hangingPunct="1">
              <a:lnSpc>
                <a:spcPct val="80000"/>
              </a:lnSpc>
            </a:pPr>
            <a:r>
              <a:rPr lang="sv-SE" sz="1600" dirty="0" smtClean="0">
                <a:latin typeface="Bookman Old Style" pitchFamily="18" charset="0"/>
              </a:rPr>
              <a:t> Träffa Styrelsen</a:t>
            </a:r>
          </a:p>
          <a:p>
            <a:pPr marL="0" indent="0" eaLnBrk="1" hangingPunct="1">
              <a:lnSpc>
                <a:spcPct val="80000"/>
              </a:lnSpc>
            </a:pPr>
            <a:r>
              <a:rPr lang="sv-SE" sz="1600" dirty="0" smtClean="0">
                <a:latin typeface="Bookman Old Style" pitchFamily="18" charset="0"/>
              </a:rPr>
              <a:t> Informationsmöte för inflyttade</a:t>
            </a:r>
          </a:p>
          <a:p>
            <a:pPr marL="0" indent="0" eaLnBrk="1" hangingPunct="1">
              <a:lnSpc>
                <a:spcPct val="80000"/>
              </a:lnSpc>
            </a:pPr>
            <a:r>
              <a:rPr lang="sv-SE" sz="1600" dirty="0" smtClean="0">
                <a:latin typeface="Bookman Old Style" pitchFamily="18" charset="0"/>
              </a:rPr>
              <a:t> Stora Parkeringen</a:t>
            </a:r>
          </a:p>
          <a:p>
            <a:pPr marL="0" indent="0" eaLnBrk="1" hangingPunct="1">
              <a:lnSpc>
                <a:spcPct val="80000"/>
              </a:lnSpc>
            </a:pPr>
            <a:r>
              <a:rPr lang="sv-SE" sz="1600" dirty="0" smtClean="0">
                <a:latin typeface="Bookman Old Style" pitchFamily="18" charset="0"/>
              </a:rPr>
              <a:t> Trappstädning</a:t>
            </a:r>
          </a:p>
          <a:p>
            <a:pPr marL="0" indent="0" eaLnBrk="1" hangingPunct="1">
              <a:lnSpc>
                <a:spcPct val="80000"/>
              </a:lnSpc>
            </a:pPr>
            <a:r>
              <a:rPr lang="sv-SE" sz="1600" dirty="0" smtClean="0">
                <a:latin typeface="Bookman Old Style" pitchFamily="18" charset="0"/>
              </a:rPr>
              <a:t> Tvättstugor</a:t>
            </a:r>
          </a:p>
          <a:p>
            <a:pPr marL="0" indent="0" eaLnBrk="1" hangingPunct="1">
              <a:lnSpc>
                <a:spcPct val="80000"/>
              </a:lnSpc>
            </a:pPr>
            <a:r>
              <a:rPr lang="sv-SE" sz="1600" dirty="0" smtClean="0">
                <a:latin typeface="Bookman Old Style" pitchFamily="18" charset="0"/>
              </a:rPr>
              <a:t> Trapphus och källare</a:t>
            </a:r>
          </a:p>
          <a:p>
            <a:pPr marL="0" indent="0" eaLnBrk="1" hangingPunct="1">
              <a:lnSpc>
                <a:spcPct val="80000"/>
              </a:lnSpc>
            </a:pPr>
            <a:r>
              <a:rPr lang="sv-SE" sz="1600" dirty="0" smtClean="0">
                <a:latin typeface="Bookman Old Style" pitchFamily="18" charset="0"/>
              </a:rPr>
              <a:t> Ombildning av lokaler till lägenheter, </a:t>
            </a:r>
            <a:r>
              <a:rPr lang="sv-SE" sz="1600" dirty="0" err="1" smtClean="0">
                <a:latin typeface="Bookman Old Style" pitchFamily="18" charset="0"/>
              </a:rPr>
              <a:t>Reuterholmsvägen</a:t>
            </a:r>
            <a:r>
              <a:rPr lang="sv-SE" sz="1600" dirty="0" smtClean="0">
                <a:latin typeface="Bookman Old Style" pitchFamily="18" charset="0"/>
              </a:rPr>
              <a:t> 23 och 29</a:t>
            </a:r>
          </a:p>
          <a:p>
            <a:pPr marL="0" indent="0" eaLnBrk="1" hangingPunct="1">
              <a:lnSpc>
                <a:spcPct val="80000"/>
              </a:lnSpc>
            </a:pPr>
            <a:r>
              <a:rPr lang="sv-SE" sz="1600" b="1" dirty="0" smtClean="0">
                <a:latin typeface="Bookman Old Style" pitchFamily="18" charset="0"/>
              </a:rPr>
              <a:t> </a:t>
            </a:r>
            <a:r>
              <a:rPr lang="sv-SE" sz="1600" dirty="0" smtClean="0">
                <a:latin typeface="Bookman Old Style" pitchFamily="18" charset="0"/>
              </a:rPr>
              <a:t>Inbrottsrisk</a:t>
            </a:r>
          </a:p>
          <a:p>
            <a:pPr marL="0" indent="0" eaLnBrk="1" hangingPunct="1">
              <a:lnSpc>
                <a:spcPct val="80000"/>
              </a:lnSpc>
            </a:pPr>
            <a:r>
              <a:rPr lang="sv-SE" sz="1600" dirty="0" smtClean="0">
                <a:latin typeface="Bookman Old Style" pitchFamily="18" charset="0"/>
              </a:rPr>
              <a:t> Droppskydd</a:t>
            </a:r>
          </a:p>
          <a:p>
            <a:pPr marL="0" indent="0" eaLnBrk="1" hangingPunct="1">
              <a:lnSpc>
                <a:spcPct val="80000"/>
              </a:lnSpc>
            </a:pPr>
            <a:r>
              <a:rPr lang="sv-SE" sz="1600" b="1" dirty="0" smtClean="0">
                <a:latin typeface="Bookman Old Style" pitchFamily="18" charset="0"/>
              </a:rPr>
              <a:t> </a:t>
            </a:r>
            <a:r>
              <a:rPr lang="sv-SE" sz="1600" dirty="0" smtClean="0">
                <a:latin typeface="Bookman Old Style" pitchFamily="18" charset="0"/>
              </a:rPr>
              <a:t>Grillning</a:t>
            </a:r>
          </a:p>
          <a:p>
            <a:pPr marL="0" indent="0" eaLnBrk="1" hangingPunct="1">
              <a:lnSpc>
                <a:spcPct val="80000"/>
              </a:lnSpc>
            </a:pPr>
            <a:r>
              <a:rPr lang="sv-SE" sz="1600" b="1" dirty="0" smtClean="0">
                <a:latin typeface="Bookman Old Style" pitchFamily="18" charset="0"/>
              </a:rPr>
              <a:t> </a:t>
            </a:r>
            <a:r>
              <a:rPr lang="sv-SE" sz="1600" dirty="0" smtClean="0">
                <a:latin typeface="Bookman Old Style" pitchFamily="18" charset="0"/>
              </a:rPr>
              <a:t>Blomlådor</a:t>
            </a:r>
          </a:p>
          <a:p>
            <a:pPr marL="0" indent="0" eaLnBrk="1" hangingPunct="1">
              <a:lnSpc>
                <a:spcPct val="80000"/>
              </a:lnSpc>
            </a:pPr>
            <a:r>
              <a:rPr lang="sv-SE" sz="1600" dirty="0" smtClean="0">
                <a:latin typeface="Bookman Old Style" pitchFamily="18" charset="0"/>
              </a:rPr>
              <a:t> Markiser/paraboler</a:t>
            </a:r>
          </a:p>
          <a:p>
            <a:pPr marL="0" indent="0" eaLnBrk="1" hangingPunct="1">
              <a:lnSpc>
                <a:spcPct val="80000"/>
              </a:lnSpc>
            </a:pPr>
            <a:r>
              <a:rPr lang="sv-SE" sz="1600" dirty="0" smtClean="0">
                <a:latin typeface="Bookman Old Style" pitchFamily="18" charset="0"/>
              </a:rPr>
              <a:t> </a:t>
            </a:r>
            <a:r>
              <a:rPr lang="sv-SE" sz="1600" dirty="0" err="1" smtClean="0">
                <a:latin typeface="Bookman Old Style" pitchFamily="18" charset="0"/>
              </a:rPr>
              <a:t>ComHem</a:t>
            </a:r>
            <a:r>
              <a:rPr lang="sv-SE" sz="1600" dirty="0" smtClean="0">
                <a:latin typeface="Bookman Old Style" pitchFamily="18" charset="0"/>
              </a:rPr>
              <a:t> info</a:t>
            </a:r>
          </a:p>
          <a:p>
            <a:pPr marL="0" indent="0" eaLnBrk="1" hangingPunct="1">
              <a:lnSpc>
                <a:spcPct val="80000"/>
              </a:lnSpc>
            </a:pPr>
            <a:r>
              <a:rPr lang="sv-SE" sz="1600" dirty="0" smtClean="0">
                <a:latin typeface="Bookman Old Style" pitchFamily="18" charset="0"/>
              </a:rPr>
              <a:t> </a:t>
            </a:r>
            <a:r>
              <a:rPr lang="sv-SE" sz="1600" dirty="0" smtClean="0">
                <a:latin typeface="Bookman Old Style" pitchFamily="18" charset="0"/>
              </a:rPr>
              <a:t>Gångvägar</a:t>
            </a:r>
          </a:p>
          <a:p>
            <a:pPr marL="0" indent="0" eaLnBrk="1" hangingPunct="1">
              <a:lnSpc>
                <a:spcPct val="80000"/>
              </a:lnSpc>
            </a:pPr>
            <a:r>
              <a:rPr lang="sv-SE" sz="1600" dirty="0" smtClean="0">
                <a:latin typeface="Bookman Old Style" pitchFamily="18" charset="0"/>
              </a:rPr>
              <a:t> </a:t>
            </a:r>
            <a:r>
              <a:rPr lang="sv-SE" sz="1600" dirty="0" smtClean="0">
                <a:latin typeface="Bookman Old Style" pitchFamily="18" charset="0"/>
              </a:rPr>
              <a:t>Boule</a:t>
            </a:r>
            <a:endParaRPr lang="sv-SE" sz="1600" dirty="0" smtClean="0">
              <a:latin typeface="Bookman Old Style" pitchFamily="18" charset="0"/>
            </a:endParaRPr>
          </a:p>
        </p:txBody>
      </p:sp>
      <p:sp>
        <p:nvSpPr>
          <p:cNvPr id="2052" name="WordArt 4"/>
          <p:cNvSpPr>
            <a:spLocks noChangeArrowheads="1" noChangeShapeType="1" noTextEdit="1"/>
          </p:cNvSpPr>
          <p:nvPr/>
        </p:nvSpPr>
        <p:spPr bwMode="auto">
          <a:xfrm>
            <a:off x="1052513" y="850900"/>
            <a:ext cx="4608512" cy="995363"/>
          </a:xfrm>
          <a:prstGeom prst="rect">
            <a:avLst/>
          </a:prstGeom>
        </p:spPr>
        <p:txBody>
          <a:bodyPr wrap="none" fromWordArt="1">
            <a:prstTxWarp prst="textCanUp">
              <a:avLst>
                <a:gd name="adj" fmla="val 85713"/>
              </a:avLst>
            </a:prstTxWarp>
          </a:bodyPr>
          <a:lstStyle/>
          <a:p>
            <a:pPr algn="ctr"/>
            <a:r>
              <a:rPr lang="sv-SE" sz="3200" b="1" kern="10">
                <a:ln w="9525">
                  <a:solidFill>
                    <a:srgbClr val="000000"/>
                  </a:solidFill>
                  <a:round/>
                  <a:headEnd/>
                  <a:tailEnd/>
                </a:ln>
                <a:solidFill>
                  <a:srgbClr val="000000"/>
                </a:solidFill>
                <a:latin typeface="Book Antiqua"/>
              </a:rPr>
              <a:t>HSB Brf Örby Slott</a:t>
            </a:r>
          </a:p>
        </p:txBody>
      </p:sp>
      <p:sp>
        <p:nvSpPr>
          <p:cNvPr id="2053" name="WordArt 5"/>
          <p:cNvSpPr>
            <a:spLocks noChangeArrowheads="1" noChangeShapeType="1" noTextEdit="1"/>
          </p:cNvSpPr>
          <p:nvPr/>
        </p:nvSpPr>
        <p:spPr bwMode="auto">
          <a:xfrm>
            <a:off x="981075" y="2646363"/>
            <a:ext cx="4591050" cy="527050"/>
          </a:xfrm>
          <a:prstGeom prst="rect">
            <a:avLst/>
          </a:prstGeom>
        </p:spPr>
        <p:txBody>
          <a:bodyPr wrap="none" fromWordArt="1">
            <a:prstTxWarp prst="textPlain">
              <a:avLst>
                <a:gd name="adj" fmla="val 50000"/>
              </a:avLst>
            </a:prstTxWarp>
          </a:bodyPr>
          <a:lstStyle/>
          <a:p>
            <a:pPr algn="ctr"/>
            <a:r>
              <a:rPr lang="sv-SE" sz="32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a:rPr>
              <a:t>Medlemsinformation</a:t>
            </a:r>
          </a:p>
        </p:txBody>
      </p:sp>
      <p:sp>
        <p:nvSpPr>
          <p:cNvPr id="2054" name="Line 6"/>
          <p:cNvSpPr>
            <a:spLocks noChangeShapeType="1"/>
          </p:cNvSpPr>
          <p:nvPr/>
        </p:nvSpPr>
        <p:spPr bwMode="auto">
          <a:xfrm>
            <a:off x="620713" y="3575050"/>
            <a:ext cx="5832475" cy="0"/>
          </a:xfrm>
          <a:prstGeom prst="line">
            <a:avLst/>
          </a:prstGeom>
          <a:noFill/>
          <a:ln w="9525">
            <a:solidFill>
              <a:schemeClr val="tx1"/>
            </a:solidFill>
            <a:round/>
            <a:headEnd/>
            <a:tailEnd/>
          </a:ln>
        </p:spPr>
        <p:txBody>
          <a:bodyPr/>
          <a:lstStyle/>
          <a:p>
            <a:endParaRPr lang="sv-SE"/>
          </a:p>
        </p:txBody>
      </p:sp>
      <p:sp>
        <p:nvSpPr>
          <p:cNvPr id="2055" name="Text Box 7"/>
          <p:cNvSpPr txBox="1">
            <a:spLocks noChangeArrowheads="1"/>
          </p:cNvSpPr>
          <p:nvPr/>
        </p:nvSpPr>
        <p:spPr bwMode="auto">
          <a:xfrm>
            <a:off x="188913" y="3708400"/>
            <a:ext cx="3024187" cy="2139047"/>
          </a:xfrm>
          <a:prstGeom prst="rect">
            <a:avLst/>
          </a:prstGeom>
          <a:noFill/>
          <a:ln w="57150" cmpd="thickThin">
            <a:solidFill>
              <a:schemeClr val="tx1"/>
            </a:solidFill>
            <a:miter lim="800000"/>
            <a:headEnd/>
            <a:tailEnd/>
          </a:ln>
        </p:spPr>
        <p:txBody>
          <a:bodyPr>
            <a:spAutoFit/>
          </a:bodyPr>
          <a:lstStyle/>
          <a:p>
            <a:pPr>
              <a:spcBef>
                <a:spcPct val="50000"/>
              </a:spcBef>
            </a:pPr>
            <a:r>
              <a:rPr lang="sv-SE" sz="1400" dirty="0" smtClean="0">
                <a:latin typeface="Times New Roman" pitchFamily="18" charset="0"/>
              </a:rPr>
              <a:t>Efter en pendlande vår så hoppas vi att vi går mot ljusare och varmare tider. Passa på att nyttja våra härliga grönområden för aktiviteter och hjälp oss få ett levande område!</a:t>
            </a:r>
          </a:p>
          <a:p>
            <a:pPr>
              <a:spcBef>
                <a:spcPct val="50000"/>
              </a:spcBef>
            </a:pPr>
            <a:endParaRPr lang="sv-SE" sz="1400" dirty="0" smtClean="0">
              <a:latin typeface="Times New Roman" pitchFamily="18" charset="0"/>
            </a:endParaRPr>
          </a:p>
          <a:p>
            <a:pPr>
              <a:spcBef>
                <a:spcPct val="50000"/>
              </a:spcBef>
            </a:pPr>
            <a:r>
              <a:rPr lang="sv-SE" sz="1400" dirty="0" smtClean="0">
                <a:latin typeface="Times New Roman" pitchFamily="18" charset="0"/>
              </a:rPr>
              <a:t>Robert Axelsson</a:t>
            </a:r>
            <a:endParaRPr lang="sv-SE" sz="1400" dirty="0">
              <a:latin typeface="Times New Roman" pitchFamily="18" charset="0"/>
            </a:endParaRPr>
          </a:p>
          <a:p>
            <a:pPr>
              <a:spcBef>
                <a:spcPct val="50000"/>
              </a:spcBef>
            </a:pPr>
            <a:r>
              <a:rPr lang="sv-SE" sz="1400" dirty="0">
                <a:latin typeface="Times New Roman" pitchFamily="18" charset="0"/>
              </a:rPr>
              <a:t>Föreningens sekreterare</a:t>
            </a:r>
          </a:p>
        </p:txBody>
      </p:sp>
      <p:pic>
        <p:nvPicPr>
          <p:cNvPr id="2056" name="Picture 18" descr="C:\Documents and Settings\Tage  Toftemyr\Mina dokument\Mina bilder\badstrand.jpg"/>
          <p:cNvPicPr>
            <a:picLocks noChangeAspect="1" noChangeArrowheads="1"/>
          </p:cNvPicPr>
          <p:nvPr/>
        </p:nvPicPr>
        <p:blipFill>
          <a:blip r:embed="rId3" cstate="print"/>
          <a:srcRect/>
          <a:stretch>
            <a:fillRect/>
          </a:stretch>
        </p:blipFill>
        <p:spPr bwMode="auto">
          <a:xfrm>
            <a:off x="0" y="6934200"/>
            <a:ext cx="34290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33375" y="395288"/>
            <a:ext cx="6296025" cy="6678751"/>
          </a:xfrm>
          <a:prstGeom prst="rect">
            <a:avLst/>
          </a:prstGeom>
          <a:noFill/>
          <a:ln w="9525">
            <a:noFill/>
            <a:miter lim="800000"/>
            <a:headEnd/>
            <a:tailEnd/>
          </a:ln>
        </p:spPr>
        <p:txBody>
          <a:bodyPr>
            <a:spAutoFit/>
          </a:bodyPr>
          <a:lstStyle/>
          <a:p>
            <a:r>
              <a:rPr lang="sv-SE" b="1" dirty="0"/>
              <a:t>Efter årsmöte och konstituering har styrelsen för BRF Örby Slott följande sammansättning:</a:t>
            </a:r>
          </a:p>
          <a:p>
            <a:r>
              <a:rPr lang="sv-SE" sz="1400" dirty="0">
                <a:latin typeface="Bookman Old Style" pitchFamily="18" charset="0"/>
              </a:rPr>
              <a:t>Lars-Åke Hellgren		Ordförande	</a:t>
            </a:r>
            <a:r>
              <a:rPr lang="sv-SE" sz="1400" dirty="0" err="1">
                <a:latin typeface="Bookman Old Style" pitchFamily="18" charset="0"/>
              </a:rPr>
              <a:t>tel</a:t>
            </a:r>
            <a:r>
              <a:rPr lang="sv-SE" sz="1400" dirty="0">
                <a:latin typeface="Bookman Old Style" pitchFamily="18" charset="0"/>
              </a:rPr>
              <a:t> 749 04 49 </a:t>
            </a:r>
          </a:p>
          <a:p>
            <a:r>
              <a:rPr lang="sv-SE" sz="1400" dirty="0">
                <a:latin typeface="Bookman Old Style" pitchFamily="18" charset="0"/>
              </a:rPr>
              <a:t>Birgitta Halldén 		Vice Ordförande	</a:t>
            </a:r>
            <a:r>
              <a:rPr lang="sv-SE" sz="1400" dirty="0" err="1">
                <a:latin typeface="Bookman Old Style" pitchFamily="18" charset="0"/>
              </a:rPr>
              <a:t>tel</a:t>
            </a:r>
            <a:r>
              <a:rPr lang="sv-SE" sz="1400" dirty="0">
                <a:latin typeface="Bookman Old Style" pitchFamily="18" charset="0"/>
              </a:rPr>
              <a:t> 647 34 71</a:t>
            </a:r>
          </a:p>
          <a:p>
            <a:r>
              <a:rPr lang="sv-SE" sz="1400" dirty="0" smtClean="0">
                <a:latin typeface="Bookman Old Style" pitchFamily="18" charset="0"/>
              </a:rPr>
              <a:t>Robert Axelsson</a:t>
            </a:r>
            <a:r>
              <a:rPr lang="sv-SE" sz="1400" dirty="0">
                <a:latin typeface="Bookman Old Style" pitchFamily="18" charset="0"/>
              </a:rPr>
              <a:t>		Sekreterare       	</a:t>
            </a:r>
            <a:r>
              <a:rPr lang="sv-SE" sz="1400" dirty="0" err="1">
                <a:latin typeface="Bookman Old Style" pitchFamily="18" charset="0"/>
              </a:rPr>
              <a:t>tel</a:t>
            </a:r>
            <a:r>
              <a:rPr lang="sv-SE" sz="1400" dirty="0">
                <a:latin typeface="Bookman Old Style" pitchFamily="18" charset="0"/>
              </a:rPr>
              <a:t> </a:t>
            </a:r>
            <a:r>
              <a:rPr lang="sv-SE" sz="1400" dirty="0" smtClean="0">
                <a:latin typeface="Bookman Old Style" pitchFamily="18" charset="0"/>
              </a:rPr>
              <a:t>550 130 51 </a:t>
            </a:r>
            <a:endParaRPr lang="sv-SE" sz="1400" dirty="0">
              <a:latin typeface="Bookman Old Style" pitchFamily="18" charset="0"/>
            </a:endParaRPr>
          </a:p>
          <a:p>
            <a:r>
              <a:rPr lang="sv-SE" sz="1400" dirty="0">
                <a:latin typeface="Bookman Old Style" pitchFamily="18" charset="0"/>
              </a:rPr>
              <a:t>Lennart Andersson		Ledamot		</a:t>
            </a:r>
            <a:r>
              <a:rPr lang="sv-SE" sz="1400" dirty="0" err="1">
                <a:latin typeface="Bookman Old Style" pitchFamily="18" charset="0"/>
              </a:rPr>
              <a:t>tel</a:t>
            </a:r>
            <a:r>
              <a:rPr lang="sv-SE" sz="1400" dirty="0">
                <a:latin typeface="Bookman Old Style" pitchFamily="18" charset="0"/>
              </a:rPr>
              <a:t> 647 65 66</a:t>
            </a:r>
          </a:p>
          <a:p>
            <a:r>
              <a:rPr lang="sv-SE" sz="1400" dirty="0" smtClean="0">
                <a:latin typeface="Bookman Old Style" pitchFamily="18" charset="0"/>
              </a:rPr>
              <a:t>Erik Säfström</a:t>
            </a:r>
            <a:r>
              <a:rPr lang="sv-SE" sz="1400" dirty="0">
                <a:latin typeface="Bookman Old Style" pitchFamily="18" charset="0"/>
              </a:rPr>
              <a:t>		Suppleant		</a:t>
            </a:r>
            <a:r>
              <a:rPr lang="sv-SE" sz="1400" dirty="0" err="1" smtClean="0">
                <a:latin typeface="Bookman Old Style" pitchFamily="18" charset="0"/>
              </a:rPr>
              <a:t>tel</a:t>
            </a:r>
            <a:r>
              <a:rPr lang="sv-SE" sz="1400" dirty="0" smtClean="0">
                <a:latin typeface="Bookman Old Style" pitchFamily="18" charset="0"/>
              </a:rPr>
              <a:t> 722 93 07</a:t>
            </a:r>
            <a:endParaRPr lang="sv-SE" sz="1400" dirty="0">
              <a:latin typeface="Bookman Old Style" pitchFamily="18" charset="0"/>
            </a:endParaRPr>
          </a:p>
          <a:p>
            <a:r>
              <a:rPr lang="sv-SE" sz="1400" dirty="0" smtClean="0">
                <a:latin typeface="Bookman Old Style" pitchFamily="18" charset="0"/>
              </a:rPr>
              <a:t>Ove Hagberg</a:t>
            </a:r>
            <a:r>
              <a:rPr lang="sv-SE" sz="1400" dirty="0">
                <a:latin typeface="Bookman Old Style" pitchFamily="18" charset="0"/>
              </a:rPr>
              <a:t>		Suppleant		</a:t>
            </a:r>
            <a:r>
              <a:rPr lang="sv-SE" sz="1400" dirty="0" err="1" smtClean="0">
                <a:latin typeface="Bookman Old Style" pitchFamily="18" charset="0"/>
              </a:rPr>
              <a:t>tel</a:t>
            </a:r>
            <a:r>
              <a:rPr lang="sv-SE" sz="1400" dirty="0" smtClean="0">
                <a:latin typeface="Bookman Old Style" pitchFamily="18" charset="0"/>
              </a:rPr>
              <a:t> 86 04 08</a:t>
            </a:r>
            <a:endParaRPr lang="sv-SE" sz="1400" dirty="0">
              <a:latin typeface="Bookman Old Style" pitchFamily="18" charset="0"/>
            </a:endParaRPr>
          </a:p>
          <a:p>
            <a:r>
              <a:rPr lang="sv-SE" sz="1400" dirty="0">
                <a:latin typeface="Bookman Old Style" pitchFamily="18" charset="0"/>
              </a:rPr>
              <a:t>Marianne Lundqvist		Suppleant		</a:t>
            </a:r>
            <a:r>
              <a:rPr lang="sv-SE" sz="1400" dirty="0" err="1">
                <a:latin typeface="Bookman Old Style" pitchFamily="18" charset="0"/>
              </a:rPr>
              <a:t>tel</a:t>
            </a:r>
            <a:r>
              <a:rPr lang="sv-SE" sz="1400" dirty="0">
                <a:latin typeface="Bookman Old Style" pitchFamily="18" charset="0"/>
              </a:rPr>
              <a:t> 661 47 82 </a:t>
            </a:r>
          </a:p>
          <a:p>
            <a:endParaRPr lang="sv-SE" sz="1400" dirty="0">
              <a:latin typeface="Bookman Old Style" pitchFamily="18" charset="0"/>
            </a:endParaRPr>
          </a:p>
          <a:p>
            <a:r>
              <a:rPr lang="sv-SE" sz="1400" dirty="0">
                <a:latin typeface="Bookman Old Style" pitchFamily="18" charset="0"/>
              </a:rPr>
              <a:t>Åse Johansson-Kristiansen	Ledamot 	HSB representant</a:t>
            </a:r>
          </a:p>
          <a:p>
            <a:r>
              <a:rPr lang="sv-SE" sz="1400" dirty="0" smtClean="0">
                <a:latin typeface="Bookman Old Style" pitchFamily="18" charset="0"/>
              </a:rPr>
              <a:t>Sofia </a:t>
            </a:r>
            <a:r>
              <a:rPr lang="sv-SE" sz="1400" dirty="0" err="1" smtClean="0">
                <a:latin typeface="Bookman Old Style" pitchFamily="18" charset="0"/>
              </a:rPr>
              <a:t>Trison</a:t>
            </a:r>
            <a:r>
              <a:rPr lang="sv-SE" sz="1400" dirty="0">
                <a:latin typeface="Bookman Old Style" pitchFamily="18" charset="0"/>
              </a:rPr>
              <a:t>			HSB suppleant</a:t>
            </a:r>
          </a:p>
          <a:p>
            <a:endParaRPr lang="sv-SE" sz="1400" dirty="0">
              <a:latin typeface="Bookman Old Style" pitchFamily="18" charset="0"/>
            </a:endParaRPr>
          </a:p>
          <a:p>
            <a:r>
              <a:rPr lang="sv-SE" sz="1400" dirty="0">
                <a:latin typeface="Bookman Old Style" pitchFamily="18" charset="0"/>
              </a:rPr>
              <a:t>Åke Nilsson		Revisor</a:t>
            </a:r>
          </a:p>
          <a:p>
            <a:r>
              <a:rPr lang="sv-SE" sz="1400" dirty="0">
                <a:latin typeface="Bookman Old Style" pitchFamily="18" charset="0"/>
              </a:rPr>
              <a:t>Ulf Ekdahl		Revisorsuppleant</a:t>
            </a:r>
          </a:p>
          <a:p>
            <a:endParaRPr lang="sv-SE" sz="1400" dirty="0">
              <a:latin typeface="Bookman Old Style" pitchFamily="18" charset="0"/>
            </a:endParaRPr>
          </a:p>
          <a:p>
            <a:r>
              <a:rPr lang="sv-SE" sz="1400" dirty="0">
                <a:latin typeface="Bookman Old Style" pitchFamily="18" charset="0"/>
              </a:rPr>
              <a:t>Vakant			Studieorganisatör	</a:t>
            </a:r>
          </a:p>
          <a:p>
            <a:r>
              <a:rPr lang="sv-SE" sz="1400" dirty="0">
                <a:latin typeface="Bookman Old Style" pitchFamily="18" charset="0"/>
              </a:rPr>
              <a:t>Vakant			Fritidsorganisatör	</a:t>
            </a:r>
          </a:p>
          <a:p>
            <a:endParaRPr lang="sv-SE" sz="1400" dirty="0">
              <a:latin typeface="Bookman Old Style" pitchFamily="18" charset="0"/>
            </a:endParaRPr>
          </a:p>
          <a:p>
            <a:endParaRPr lang="sv-SE" sz="1400" dirty="0">
              <a:latin typeface="Bookman Old Style" pitchFamily="18" charset="0"/>
            </a:endParaRPr>
          </a:p>
          <a:p>
            <a:r>
              <a:rPr lang="sv-SE" sz="1400" dirty="0">
                <a:latin typeface="Bookman Old Style" pitchFamily="18" charset="0"/>
              </a:rPr>
              <a:t>Valberedning:</a:t>
            </a:r>
          </a:p>
          <a:p>
            <a:r>
              <a:rPr lang="sv-SE" sz="1400" dirty="0">
                <a:latin typeface="Bookman Old Style" pitchFamily="18" charset="0"/>
              </a:rPr>
              <a:t>Britt-Marie Klang		</a:t>
            </a:r>
            <a:r>
              <a:rPr lang="sv-SE" sz="1400" dirty="0" smtClean="0">
                <a:latin typeface="Bookman Old Style" pitchFamily="18" charset="0"/>
              </a:rPr>
              <a:t>	</a:t>
            </a:r>
            <a:r>
              <a:rPr lang="sv-SE" sz="1400" dirty="0">
                <a:latin typeface="Bookman Old Style" pitchFamily="18" charset="0"/>
              </a:rPr>
              <a:t>	</a:t>
            </a:r>
            <a:r>
              <a:rPr lang="sv-SE" sz="1400" dirty="0" err="1">
                <a:latin typeface="Bookman Old Style" pitchFamily="18" charset="0"/>
              </a:rPr>
              <a:t>tel</a:t>
            </a:r>
            <a:r>
              <a:rPr lang="sv-SE" sz="1400" dirty="0">
                <a:latin typeface="Bookman Old Style" pitchFamily="18" charset="0"/>
              </a:rPr>
              <a:t> 647 49 01 </a:t>
            </a:r>
          </a:p>
          <a:p>
            <a:r>
              <a:rPr lang="sv-SE" sz="1400" dirty="0">
                <a:latin typeface="Bookman Old Style" pitchFamily="18" charset="0"/>
              </a:rPr>
              <a:t>Anne-Marie Ek				</a:t>
            </a:r>
            <a:r>
              <a:rPr lang="sv-SE" sz="1400" dirty="0" err="1">
                <a:latin typeface="Bookman Old Style" pitchFamily="18" charset="0"/>
              </a:rPr>
              <a:t>tel</a:t>
            </a:r>
            <a:r>
              <a:rPr lang="sv-SE" sz="1400" dirty="0">
                <a:latin typeface="Bookman Old Style" pitchFamily="18" charset="0"/>
              </a:rPr>
              <a:t> 070-5626376 </a:t>
            </a:r>
          </a:p>
          <a:p>
            <a:r>
              <a:rPr lang="sv-SE" sz="1400" dirty="0" smtClean="0">
                <a:latin typeface="Bookman Old Style" pitchFamily="18" charset="0"/>
              </a:rPr>
              <a:t>Ann Hillgren</a:t>
            </a:r>
            <a:r>
              <a:rPr lang="sv-SE" sz="1400" dirty="0">
                <a:latin typeface="Bookman Old Style" pitchFamily="18" charset="0"/>
              </a:rPr>
              <a:t>				</a:t>
            </a:r>
            <a:r>
              <a:rPr lang="sv-SE" sz="1400" dirty="0" err="1" smtClean="0">
                <a:latin typeface="Bookman Old Style" pitchFamily="18" charset="0"/>
              </a:rPr>
              <a:t>tel</a:t>
            </a:r>
            <a:r>
              <a:rPr lang="sv-SE" sz="1400" dirty="0" smtClean="0">
                <a:latin typeface="Bookman Old Style" pitchFamily="18" charset="0"/>
              </a:rPr>
              <a:t> -</a:t>
            </a:r>
            <a:endParaRPr lang="sv-SE" sz="1400" dirty="0">
              <a:latin typeface="Bookman Old Style" pitchFamily="18" charset="0"/>
            </a:endParaRPr>
          </a:p>
          <a:p>
            <a:endParaRPr lang="sv-SE" sz="1400" dirty="0">
              <a:latin typeface="Bookman Old Style" pitchFamily="18" charset="0"/>
            </a:endParaRPr>
          </a:p>
          <a:p>
            <a:endParaRPr lang="sv-SE" sz="1400" dirty="0">
              <a:latin typeface="Bookman Old Style" pitchFamily="18" charset="0"/>
            </a:endParaRPr>
          </a:p>
          <a:p>
            <a:r>
              <a:rPr lang="sv-SE" sz="1400" dirty="0">
                <a:latin typeface="Bookman Old Style" pitchFamily="18" charset="0"/>
              </a:rPr>
              <a:t>E-mail (e-post) adress till föreningen: </a:t>
            </a:r>
            <a:r>
              <a:rPr lang="sv-SE" sz="1400" dirty="0" err="1">
                <a:latin typeface="Bookman Old Style" pitchFamily="18" charset="0"/>
                <a:hlinkClick r:id="rId3"/>
              </a:rPr>
              <a:t>orbyslott@orbyslott.org</a:t>
            </a:r>
            <a:endParaRPr lang="sv-SE" sz="1400" dirty="0">
              <a:latin typeface="Bookman Old Style" pitchFamily="18" charset="0"/>
            </a:endParaRPr>
          </a:p>
          <a:p>
            <a:r>
              <a:rPr lang="sv-SE" sz="1400" dirty="0">
                <a:latin typeface="Bookman Old Style" pitchFamily="18" charset="0"/>
              </a:rPr>
              <a:t>E-mail (E-post) adress till fastighetsskötarna är </a:t>
            </a:r>
            <a:r>
              <a:rPr lang="sv-SE" sz="1400" dirty="0" err="1">
                <a:latin typeface="Bookman Old Style" pitchFamily="18" charset="0"/>
                <a:hlinkClick r:id="rId4"/>
              </a:rPr>
              <a:t>av@orbyslott.org</a:t>
            </a:r>
            <a:endParaRPr lang="sv-SE" sz="1400" dirty="0">
              <a:latin typeface="Bookman Old Style" pitchFamily="18" charset="0"/>
            </a:endParaRPr>
          </a:p>
          <a:p>
            <a:endParaRPr lang="sv-SE" sz="1400" dirty="0">
              <a:latin typeface="Bookman Old Style" pitchFamily="18" charset="0"/>
            </a:endParaRPr>
          </a:p>
          <a:p>
            <a:endParaRPr lang="sv-SE" sz="1400" dirty="0">
              <a:latin typeface="Bookman Old Style" pitchFamily="18" charset="0"/>
            </a:endParaRPr>
          </a:p>
        </p:txBody>
      </p:sp>
      <p:pic>
        <p:nvPicPr>
          <p:cNvPr id="3075" name="Picture 7" descr="D:\ALBUM_10\PEOPLE\GRPSILH.WMF"/>
          <p:cNvPicPr>
            <a:picLocks noChangeAspect="1" noChangeArrowheads="1"/>
          </p:cNvPicPr>
          <p:nvPr/>
        </p:nvPicPr>
        <p:blipFill>
          <a:blip r:embed="rId5" cstate="print"/>
          <a:srcRect/>
          <a:stretch>
            <a:fillRect/>
          </a:stretch>
        </p:blipFill>
        <p:spPr bwMode="auto">
          <a:xfrm>
            <a:off x="1752600" y="7162800"/>
            <a:ext cx="4648200" cy="178593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188913" y="179388"/>
            <a:ext cx="6480175" cy="8217634"/>
          </a:xfrm>
          <a:prstGeom prst="rect">
            <a:avLst/>
          </a:prstGeom>
          <a:noFill/>
          <a:ln w="9525">
            <a:noFill/>
            <a:miter lim="800000"/>
            <a:headEnd/>
            <a:tailEnd/>
          </a:ln>
        </p:spPr>
        <p:txBody>
          <a:bodyPr>
            <a:spAutoFit/>
          </a:bodyPr>
          <a:lstStyle/>
          <a:p>
            <a:pPr>
              <a:spcBef>
                <a:spcPct val="50000"/>
              </a:spcBef>
            </a:pPr>
            <a:r>
              <a:rPr lang="sv-SE" sz="1600" b="1" dirty="0" smtClean="0">
                <a:latin typeface="Bookman Old Style" pitchFamily="18" charset="0"/>
              </a:rPr>
              <a:t>Träffa styrelsen.</a:t>
            </a:r>
          </a:p>
          <a:p>
            <a:pPr>
              <a:spcBef>
                <a:spcPct val="50000"/>
              </a:spcBef>
            </a:pPr>
            <a:r>
              <a:rPr lang="sv-SE" sz="1600" dirty="0" smtClean="0">
                <a:latin typeface="Bookman Old Style" pitchFamily="18" charset="0"/>
              </a:rPr>
              <a:t>På medlemsbladets nästa sida ser Ni kontaktuppgifter till föreningens styrelse. Ni som vill träffa styrelsen,  har något att diskutera eller framföra är alltid välkomna ner till Vicevärdsexpeditionen innan våra styrelsemöten. I regel första tisdagen varje månad mellan 18.00- 18.29, uppehåll under juli och augusti. Tiderna finns uppsatta på föreningens hemsida </a:t>
            </a:r>
            <a:r>
              <a:rPr lang="sv-SE" sz="1600" dirty="0" err="1" smtClean="0">
                <a:latin typeface="Bookman Old Style" pitchFamily="18" charset="0"/>
                <a:hlinkClick r:id="rId3"/>
              </a:rPr>
              <a:t>www.orbyslott.org</a:t>
            </a:r>
            <a:r>
              <a:rPr lang="sv-SE" sz="1600" dirty="0" smtClean="0">
                <a:latin typeface="Bookman Old Style" pitchFamily="18" charset="0"/>
              </a:rPr>
              <a:t>  och på dörren till vice värds expeditionen.</a:t>
            </a:r>
          </a:p>
          <a:p>
            <a:pPr>
              <a:spcBef>
                <a:spcPct val="50000"/>
              </a:spcBef>
            </a:pPr>
            <a:r>
              <a:rPr lang="sv-SE" sz="1600" dirty="0" smtClean="0">
                <a:latin typeface="Bookman Old Style" pitchFamily="18" charset="0"/>
              </a:rPr>
              <a:t>Ni får gärna </a:t>
            </a:r>
            <a:r>
              <a:rPr lang="sv-SE" sz="1600" dirty="0" err="1" smtClean="0">
                <a:latin typeface="Bookman Old Style" pitchFamily="18" charset="0"/>
              </a:rPr>
              <a:t>maila</a:t>
            </a:r>
            <a:r>
              <a:rPr lang="sv-SE" sz="1600" dirty="0" smtClean="0">
                <a:latin typeface="Bookman Old Style" pitchFamily="18" charset="0"/>
              </a:rPr>
              <a:t> in Era frågor med mera på </a:t>
            </a:r>
            <a:r>
              <a:rPr lang="sv-SE" sz="1600" dirty="0" err="1" smtClean="0">
                <a:latin typeface="Bookman Old Style" pitchFamily="18" charset="0"/>
              </a:rPr>
              <a:t>orbyslott@orbyslott.org</a:t>
            </a:r>
            <a:r>
              <a:rPr lang="sv-SE" sz="1600" dirty="0" smtClean="0">
                <a:latin typeface="Bookman Old Style" pitchFamily="18" charset="0"/>
              </a:rPr>
              <a:t> eller lämna brev i brevlådan vicevärds expeditionen på Vibyholmsvägen 17, gavel.</a:t>
            </a:r>
          </a:p>
          <a:p>
            <a:pPr>
              <a:spcBef>
                <a:spcPct val="50000"/>
              </a:spcBef>
            </a:pPr>
            <a:r>
              <a:rPr lang="sv-SE" sz="1600" dirty="0" smtClean="0">
                <a:latin typeface="Bookman Old Style" pitchFamily="18" charset="0"/>
              </a:rPr>
              <a:t>Ari och Tage, våra fastighetsskötare nås på </a:t>
            </a:r>
            <a:r>
              <a:rPr lang="sv-SE" sz="1600" dirty="0" smtClean="0">
                <a:latin typeface="Times New Roman" pitchFamily="18" charset="0"/>
              </a:rPr>
              <a:t>E-mail adress </a:t>
            </a:r>
            <a:r>
              <a:rPr lang="sv-SE" sz="1600" dirty="0" err="1" smtClean="0">
                <a:latin typeface="Times New Roman" pitchFamily="18" charset="0"/>
                <a:hlinkClick r:id="rId4"/>
              </a:rPr>
              <a:t>av@orbyslott.org</a:t>
            </a:r>
            <a:endParaRPr lang="sv-SE" sz="1600" dirty="0" smtClean="0">
              <a:latin typeface="Times New Roman" pitchFamily="18" charset="0"/>
            </a:endParaRPr>
          </a:p>
          <a:p>
            <a:pPr>
              <a:spcBef>
                <a:spcPct val="50000"/>
              </a:spcBef>
            </a:pPr>
            <a:r>
              <a:rPr lang="sv-SE" sz="1600" dirty="0" smtClean="0">
                <a:latin typeface="Bookman Old Style" pitchFamily="18" charset="0"/>
              </a:rPr>
              <a:t>Besök gärna föreningens hemsidan </a:t>
            </a:r>
            <a:r>
              <a:rPr lang="sv-SE" sz="1600" dirty="0" err="1" smtClean="0">
                <a:latin typeface="Bookman Old Style" pitchFamily="18" charset="0"/>
                <a:hlinkClick r:id="rId3"/>
              </a:rPr>
              <a:t>www.orbyslott.org</a:t>
            </a:r>
            <a:r>
              <a:rPr lang="sv-SE" sz="1600" dirty="0" smtClean="0">
                <a:latin typeface="Bookman Old Style" pitchFamily="18" charset="0"/>
              </a:rPr>
              <a:t> och läs alla medlemsblad, årsredovisningar, stämmoprotokoll, stadgar, senaste nyheterna samt massor med annan nyttig information</a:t>
            </a:r>
            <a:r>
              <a:rPr lang="sv-SE" sz="1600" dirty="0" smtClean="0">
                <a:latin typeface="Times New Roman" pitchFamily="18" charset="0"/>
              </a:rPr>
              <a:t>.</a:t>
            </a:r>
            <a:r>
              <a:rPr lang="sv-SE" sz="1400" dirty="0" smtClean="0">
                <a:latin typeface="Times New Roman" pitchFamily="18" charset="0"/>
              </a:rPr>
              <a:t> </a:t>
            </a:r>
          </a:p>
          <a:p>
            <a:endParaRPr lang="sv-SE" sz="1600" b="1" dirty="0" smtClean="0">
              <a:latin typeface="Bookman Old Style" pitchFamily="18" charset="0"/>
            </a:endParaRPr>
          </a:p>
          <a:p>
            <a:endParaRPr lang="sv-SE" sz="1600" b="1" dirty="0" smtClean="0">
              <a:latin typeface="Bookman Old Style" pitchFamily="18" charset="0"/>
            </a:endParaRPr>
          </a:p>
          <a:p>
            <a:r>
              <a:rPr lang="sv-SE" sz="1600" b="1" dirty="0" smtClean="0">
                <a:latin typeface="Bookman Old Style" pitchFamily="18" charset="0"/>
              </a:rPr>
              <a:t>Informationsmöte </a:t>
            </a:r>
            <a:r>
              <a:rPr lang="sv-SE" sz="1600" b="1" dirty="0">
                <a:latin typeface="Bookman Old Style" pitchFamily="18" charset="0"/>
              </a:rPr>
              <a:t>för nyinflyttade.</a:t>
            </a:r>
            <a:endParaRPr lang="sv-SE" sz="1600" dirty="0">
              <a:latin typeface="Bookman Old Style" pitchFamily="18" charset="0"/>
            </a:endParaRPr>
          </a:p>
          <a:p>
            <a:endParaRPr lang="sv-SE" sz="1600" dirty="0">
              <a:latin typeface="Bookman Old Style" pitchFamily="18" charset="0"/>
            </a:endParaRPr>
          </a:p>
          <a:p>
            <a:r>
              <a:rPr lang="sv-SE" sz="1600" dirty="0">
                <a:latin typeface="Bookman Old Style" pitchFamily="18" charset="0"/>
              </a:rPr>
              <a:t>Styrelsen planerar att ha ett informations möte för nyinflyttade i föreningen. Förhoppningsvis är mötet under </a:t>
            </a:r>
            <a:r>
              <a:rPr lang="sv-SE" sz="1600" dirty="0" smtClean="0">
                <a:latin typeface="Bookman Old Style" pitchFamily="18" charset="0"/>
              </a:rPr>
              <a:t>september/oktober. </a:t>
            </a:r>
            <a:r>
              <a:rPr lang="sv-SE" sz="1600" dirty="0">
                <a:latin typeface="Bookman Old Style" pitchFamily="18" charset="0"/>
              </a:rPr>
              <a:t>Inbjudan kommer att sättas upp i porten och så klart på hemsidan. </a:t>
            </a:r>
            <a:endParaRPr lang="sv-SE" sz="1600" dirty="0" smtClean="0">
              <a:latin typeface="Bookman Old Style" pitchFamily="18" charset="0"/>
            </a:endParaRPr>
          </a:p>
          <a:p>
            <a:endParaRPr lang="sv-SE" sz="1600" dirty="0" smtClean="0">
              <a:latin typeface="Bookman Old Style" pitchFamily="18" charset="0"/>
            </a:endParaRPr>
          </a:p>
          <a:p>
            <a:pPr>
              <a:spcBef>
                <a:spcPct val="50000"/>
              </a:spcBef>
            </a:pPr>
            <a:r>
              <a:rPr lang="sv-SE" sz="1600" b="1" dirty="0" smtClean="0">
                <a:latin typeface="Bookman Old Style" pitchFamily="18" charset="0"/>
              </a:rPr>
              <a:t>Stora Parkering.</a:t>
            </a:r>
            <a:endParaRPr lang="sv-SE" sz="1600" dirty="0" smtClean="0">
              <a:latin typeface="Bookman Old Style" pitchFamily="18" charset="0"/>
            </a:endParaRPr>
          </a:p>
          <a:p>
            <a:pPr>
              <a:spcBef>
                <a:spcPct val="50000"/>
              </a:spcBef>
            </a:pPr>
            <a:r>
              <a:rPr lang="sv-SE" sz="1600" dirty="0" smtClean="0">
                <a:latin typeface="Bookman Old Style" pitchFamily="18" charset="0"/>
              </a:rPr>
              <a:t>Nu är dom nya avbärarräckena på plats på båda sidor av parkeringen! </a:t>
            </a:r>
          </a:p>
          <a:p>
            <a:endParaRPr lang="sv-SE" sz="1600" dirty="0">
              <a:latin typeface="Bookman Old Style" pitchFamily="18" charset="0"/>
            </a:endParaRPr>
          </a:p>
          <a:p>
            <a:endParaRPr lang="sv-SE" sz="1600" dirty="0">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333375" y="827088"/>
            <a:ext cx="6119813" cy="1308100"/>
          </a:xfrm>
          <a:prstGeom prst="rect">
            <a:avLst/>
          </a:prstGeom>
          <a:noFill/>
          <a:ln w="9525">
            <a:noFill/>
            <a:miter lim="800000"/>
            <a:headEnd/>
            <a:tailEnd/>
          </a:ln>
        </p:spPr>
        <p:txBody>
          <a:bodyPr>
            <a:spAutoFit/>
          </a:bodyPr>
          <a:lstStyle/>
          <a:p>
            <a:endParaRPr lang="sv-SE" sz="1400">
              <a:latin typeface="Bookman Old Style" pitchFamily="18" charset="0"/>
            </a:endParaRPr>
          </a:p>
          <a:p>
            <a:endParaRPr lang="sv-SE" sz="1200">
              <a:latin typeface="Bookman Old Style" pitchFamily="18" charset="0"/>
            </a:endParaRPr>
          </a:p>
          <a:p>
            <a:endParaRPr lang="sv-SE" sz="1400" b="1">
              <a:latin typeface="Bookman Old Style" pitchFamily="18" charset="0"/>
            </a:endParaRPr>
          </a:p>
          <a:p>
            <a:endParaRPr lang="sv-SE" sz="1400" b="1">
              <a:latin typeface="Bookman Old Style" pitchFamily="18" charset="0"/>
            </a:endParaRPr>
          </a:p>
          <a:p>
            <a:endParaRPr lang="sv-SE" sz="1400" b="1">
              <a:latin typeface="Bookman Old Style" pitchFamily="18" charset="0"/>
            </a:endParaRPr>
          </a:p>
          <a:p>
            <a:endParaRPr lang="sv-SE" sz="1200">
              <a:latin typeface="Bookman Old Style" pitchFamily="18" charset="0"/>
            </a:endParaRPr>
          </a:p>
        </p:txBody>
      </p:sp>
      <p:sp>
        <p:nvSpPr>
          <p:cNvPr id="5123" name="Rectangle 6"/>
          <p:cNvSpPr>
            <a:spLocks noChangeArrowheads="1"/>
          </p:cNvSpPr>
          <p:nvPr/>
        </p:nvSpPr>
        <p:spPr bwMode="auto">
          <a:xfrm>
            <a:off x="228600" y="152400"/>
            <a:ext cx="6324600" cy="6617196"/>
          </a:xfrm>
          <a:prstGeom prst="rect">
            <a:avLst/>
          </a:prstGeom>
          <a:noFill/>
          <a:ln w="9525">
            <a:noFill/>
            <a:miter lim="800000"/>
            <a:headEnd/>
            <a:tailEnd/>
          </a:ln>
        </p:spPr>
        <p:txBody>
          <a:bodyPr>
            <a:spAutoFit/>
          </a:bodyPr>
          <a:lstStyle/>
          <a:p>
            <a:pPr>
              <a:spcBef>
                <a:spcPct val="50000"/>
              </a:spcBef>
            </a:pPr>
            <a:endParaRPr lang="sv-SE" sz="1600" dirty="0">
              <a:latin typeface="Bookman Old Style" pitchFamily="18" charset="0"/>
            </a:endParaRPr>
          </a:p>
          <a:p>
            <a:r>
              <a:rPr lang="sv-SE" sz="1600" b="1" dirty="0" smtClean="0">
                <a:latin typeface="Bookman Old Style" pitchFamily="18" charset="0"/>
              </a:rPr>
              <a:t>Trappstädning</a:t>
            </a:r>
            <a:endParaRPr lang="sv-SE" sz="1600" dirty="0" smtClean="0">
              <a:latin typeface="Bookman Old Style" pitchFamily="18" charset="0"/>
            </a:endParaRPr>
          </a:p>
          <a:p>
            <a:endParaRPr lang="sv-SE" sz="1600" dirty="0" smtClean="0">
              <a:latin typeface="Bookman Old Style" pitchFamily="18" charset="0"/>
            </a:endParaRPr>
          </a:p>
          <a:p>
            <a:r>
              <a:rPr lang="sv-SE" sz="1600" dirty="0" smtClean="0">
                <a:latin typeface="Bookman Old Style" pitchFamily="18" charset="0"/>
              </a:rPr>
              <a:t>Återkommande punkten i medlemsbladet är trappstädningen, </a:t>
            </a:r>
            <a:r>
              <a:rPr lang="sv-SE" sz="1600" b="1" dirty="0" smtClean="0">
                <a:latin typeface="Bookman Old Style" pitchFamily="18" charset="0"/>
              </a:rPr>
              <a:t>Styrelsen tackar varmt Er som håller sina trapphus rena och snygga.</a:t>
            </a:r>
            <a:r>
              <a:rPr lang="sv-SE" sz="1600" dirty="0" smtClean="0">
                <a:latin typeface="Bookman Old Style" pitchFamily="18" charset="0"/>
              </a:rPr>
              <a:t> Ni andra måste SKÄRPA till Er med städningen för det är väldigt smutsigt i Era trapphus</a:t>
            </a:r>
          </a:p>
          <a:p>
            <a:endParaRPr lang="sv-SE" sz="1600" dirty="0" smtClean="0">
              <a:latin typeface="Bookman Old Style" pitchFamily="18" charset="0"/>
            </a:endParaRPr>
          </a:p>
          <a:p>
            <a:endParaRPr lang="sv-SE" sz="1600" dirty="0">
              <a:latin typeface="Bookman Old Style" pitchFamily="18" charset="0"/>
            </a:endParaRPr>
          </a:p>
          <a:p>
            <a:r>
              <a:rPr lang="sv-SE" sz="1600" b="1" dirty="0" smtClean="0">
                <a:latin typeface="Bookman Old Style" pitchFamily="18" charset="0"/>
              </a:rPr>
              <a:t>Tvättstugor</a:t>
            </a:r>
            <a:endParaRPr lang="sv-SE" sz="1600" dirty="0">
              <a:latin typeface="Bookman Old Style" pitchFamily="18" charset="0"/>
            </a:endParaRPr>
          </a:p>
          <a:p>
            <a:endParaRPr lang="sv-SE" sz="1600" dirty="0">
              <a:latin typeface="Bookman Old Style" pitchFamily="18" charset="0"/>
            </a:endParaRPr>
          </a:p>
          <a:p>
            <a:r>
              <a:rPr lang="sv-SE" sz="1600" dirty="0">
                <a:latin typeface="Bookman Old Style" pitchFamily="18" charset="0"/>
              </a:rPr>
              <a:t>Tyvärr så är städningen i tvättstugorna väldigt bristfällig. Alla som använder tvättstugan måste städa efter sig oavsett vem man är</a:t>
            </a:r>
            <a:r>
              <a:rPr lang="sv-SE" sz="1600" dirty="0" smtClean="0">
                <a:latin typeface="Bookman Old Style" pitchFamily="18" charset="0"/>
              </a:rPr>
              <a:t>.</a:t>
            </a:r>
          </a:p>
          <a:p>
            <a:endParaRPr lang="sv-SE" sz="1600" b="1" dirty="0" smtClean="0">
              <a:latin typeface="Bookman Old Style" pitchFamily="18" charset="0"/>
            </a:endParaRPr>
          </a:p>
          <a:p>
            <a:endParaRPr lang="sv-SE" sz="1600" dirty="0" smtClean="0">
              <a:latin typeface="Bookman Old Style" pitchFamily="18" charset="0"/>
            </a:endParaRPr>
          </a:p>
          <a:p>
            <a:endParaRPr lang="sv-SE" sz="1600" b="1" dirty="0" smtClean="0">
              <a:latin typeface="Bookman Old Style" pitchFamily="18" charset="0"/>
            </a:endParaRPr>
          </a:p>
          <a:p>
            <a:pPr>
              <a:spcBef>
                <a:spcPct val="50000"/>
              </a:spcBef>
            </a:pPr>
            <a:r>
              <a:rPr lang="sv-SE" sz="1600" b="1" dirty="0" smtClean="0">
                <a:latin typeface="Bookman Old Style" pitchFamily="18" charset="0"/>
              </a:rPr>
              <a:t>Trapphus och källare</a:t>
            </a:r>
            <a:endParaRPr lang="sv-SE" sz="1600" dirty="0" smtClean="0">
              <a:latin typeface="Bookman Old Style" pitchFamily="18" charset="0"/>
            </a:endParaRPr>
          </a:p>
          <a:p>
            <a:pPr>
              <a:spcBef>
                <a:spcPct val="50000"/>
              </a:spcBef>
            </a:pPr>
            <a:r>
              <a:rPr lang="sv-SE" sz="1600" dirty="0" smtClean="0">
                <a:latin typeface="Bookman Old Style" pitchFamily="18" charset="0"/>
              </a:rPr>
              <a:t>Det är </a:t>
            </a:r>
            <a:r>
              <a:rPr lang="sv-SE" sz="1600" b="1" dirty="0" smtClean="0">
                <a:latin typeface="Bookman Old Style" pitchFamily="18" charset="0"/>
              </a:rPr>
              <a:t>absolut förbjudet</a:t>
            </a:r>
            <a:r>
              <a:rPr lang="sv-SE" sz="1600" dirty="0" smtClean="0">
                <a:latin typeface="Bookman Old Style" pitchFamily="18" charset="0"/>
              </a:rPr>
              <a:t> att lagra saker och ting i trapphus och källargångar på grund av brandrisk. Skulle brandskyddsinspektion göras i föreningen av brandskyddsmyndigheterna blir det dryga böter för föreningen.  Är du beredd att betala dessa böter?</a:t>
            </a:r>
          </a:p>
          <a:p>
            <a:endParaRPr lang="sv-SE" sz="1600" b="1" dirty="0">
              <a:latin typeface="Bookman Old Style" pitchFamily="18" charset="0"/>
            </a:endParaRPr>
          </a:p>
          <a:p>
            <a:pPr>
              <a:spcBef>
                <a:spcPct val="50000"/>
              </a:spcBef>
            </a:pPr>
            <a:endParaRPr lang="sv-SE" sz="1600" dirty="0">
              <a:latin typeface="Bookman Old Style" pitchFamily="18" charset="0"/>
            </a:endParaRPr>
          </a:p>
        </p:txBody>
      </p:sp>
      <p:pic>
        <p:nvPicPr>
          <p:cNvPr id="5124" name="Picture 8" descr="D:\ALBUM_10\NATURE\DAFFODIL.WMF"/>
          <p:cNvPicPr>
            <a:picLocks noChangeAspect="1" noChangeArrowheads="1"/>
          </p:cNvPicPr>
          <p:nvPr/>
        </p:nvPicPr>
        <p:blipFill>
          <a:blip r:embed="rId3" cstate="print"/>
          <a:srcRect/>
          <a:stretch>
            <a:fillRect/>
          </a:stretch>
        </p:blipFill>
        <p:spPr bwMode="auto">
          <a:xfrm>
            <a:off x="457200" y="7467600"/>
            <a:ext cx="2757488" cy="1447800"/>
          </a:xfrm>
          <a:prstGeom prst="rect">
            <a:avLst/>
          </a:prstGeom>
          <a:noFill/>
          <a:ln w="9525">
            <a:noFill/>
            <a:miter lim="800000"/>
            <a:headEnd/>
            <a:tailEnd/>
          </a:ln>
        </p:spPr>
      </p:pic>
      <p:pic>
        <p:nvPicPr>
          <p:cNvPr id="5125" name="Picture 9" descr="D:\ALBUM_10\NATURE\DANDELI3.WMF"/>
          <p:cNvPicPr>
            <a:picLocks noChangeAspect="1" noChangeArrowheads="1"/>
          </p:cNvPicPr>
          <p:nvPr/>
        </p:nvPicPr>
        <p:blipFill>
          <a:blip r:embed="rId4" cstate="print"/>
          <a:srcRect/>
          <a:stretch>
            <a:fillRect/>
          </a:stretch>
        </p:blipFill>
        <p:spPr bwMode="auto">
          <a:xfrm>
            <a:off x="3505200" y="7162800"/>
            <a:ext cx="3352800" cy="1768475"/>
          </a:xfrm>
          <a:prstGeom prst="rect">
            <a:avLst/>
          </a:prstGeom>
          <a:noFill/>
          <a:ln w="9525">
            <a:noFill/>
            <a:miter lim="800000"/>
            <a:headEnd/>
            <a:tailEnd/>
          </a:ln>
        </p:spPr>
      </p:pic>
      <p:sp>
        <p:nvSpPr>
          <p:cNvPr id="5126" name="Text Box 6"/>
          <p:cNvSpPr txBox="1">
            <a:spLocks noChangeArrowheads="1"/>
          </p:cNvSpPr>
          <p:nvPr/>
        </p:nvSpPr>
        <p:spPr bwMode="auto">
          <a:xfrm>
            <a:off x="0" y="0"/>
            <a:ext cx="6858000" cy="366713"/>
          </a:xfrm>
          <a:prstGeom prst="rect">
            <a:avLst/>
          </a:prstGeom>
          <a:noFill/>
          <a:ln w="9525">
            <a:noFill/>
            <a:miter lim="800000"/>
            <a:headEnd/>
            <a:tailEnd/>
          </a:ln>
        </p:spPr>
        <p:txBody>
          <a:bodyPr>
            <a:spAutoFit/>
          </a:bodyPr>
          <a:lstStyle/>
          <a:p>
            <a:endParaRPr 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60350" y="165100"/>
            <a:ext cx="6192838" cy="1096963"/>
          </a:xfrm>
          <a:prstGeom prst="rect">
            <a:avLst/>
          </a:prstGeom>
          <a:noFill/>
          <a:ln w="9525">
            <a:noFill/>
            <a:miter lim="800000"/>
            <a:headEnd/>
            <a:tailEnd/>
          </a:ln>
        </p:spPr>
        <p:txBody>
          <a:bodyPr>
            <a:spAutoFit/>
          </a:bodyPr>
          <a:lstStyle/>
          <a:p>
            <a:endParaRPr lang="sv-SE" sz="1200">
              <a:latin typeface="Bookman Old Style" pitchFamily="18" charset="0"/>
            </a:endParaRPr>
          </a:p>
          <a:p>
            <a:endParaRPr lang="sv-SE" sz="1200">
              <a:latin typeface="Bookman Old Style" pitchFamily="18" charset="0"/>
            </a:endParaRPr>
          </a:p>
          <a:p>
            <a:endParaRPr lang="sv-SE" sz="1200">
              <a:latin typeface="Bookman Old Style" pitchFamily="18" charset="0"/>
            </a:endParaRPr>
          </a:p>
          <a:p>
            <a:endParaRPr lang="sv-SE" sz="1200">
              <a:latin typeface="Bookman Old Style" pitchFamily="18" charset="0"/>
            </a:endParaRPr>
          </a:p>
          <a:p>
            <a:pPr>
              <a:spcBef>
                <a:spcPct val="50000"/>
              </a:spcBef>
            </a:pPr>
            <a:endParaRPr lang="sv-SE" sz="1200">
              <a:latin typeface="Bookman Old Style" pitchFamily="18" charset="0"/>
            </a:endParaRPr>
          </a:p>
        </p:txBody>
      </p:sp>
      <p:sp>
        <p:nvSpPr>
          <p:cNvPr id="6147" name="Rectangle 5"/>
          <p:cNvSpPr>
            <a:spLocks noChangeArrowheads="1"/>
          </p:cNvSpPr>
          <p:nvPr/>
        </p:nvSpPr>
        <p:spPr bwMode="auto">
          <a:xfrm>
            <a:off x="304800" y="228600"/>
            <a:ext cx="6324600" cy="8735888"/>
          </a:xfrm>
          <a:prstGeom prst="rect">
            <a:avLst/>
          </a:prstGeom>
          <a:noFill/>
          <a:ln w="9525">
            <a:noFill/>
            <a:miter lim="800000"/>
            <a:headEnd/>
            <a:tailEnd/>
          </a:ln>
        </p:spPr>
        <p:txBody>
          <a:bodyPr wrap="square">
            <a:spAutoFit/>
          </a:bodyPr>
          <a:lstStyle/>
          <a:p>
            <a:pPr>
              <a:spcBef>
                <a:spcPct val="50000"/>
              </a:spcBef>
            </a:pPr>
            <a:r>
              <a:rPr lang="sv-SE" sz="1600" b="1" dirty="0" smtClean="0">
                <a:latin typeface="Bookman Old Style" pitchFamily="18" charset="0"/>
              </a:rPr>
              <a:t>Ombildning av lokaler till lägenheter, </a:t>
            </a:r>
            <a:r>
              <a:rPr lang="sv-SE" sz="1600" b="1" dirty="0" err="1" smtClean="0">
                <a:latin typeface="Bookman Old Style" pitchFamily="18" charset="0"/>
              </a:rPr>
              <a:t>Reuterholmsvägen</a:t>
            </a:r>
            <a:r>
              <a:rPr lang="sv-SE" sz="1600" b="1" dirty="0" smtClean="0">
                <a:latin typeface="Bookman Old Style" pitchFamily="18" charset="0"/>
              </a:rPr>
              <a:t> 23 och 29</a:t>
            </a:r>
            <a:endParaRPr lang="sv-SE" sz="1600" b="1" dirty="0">
              <a:latin typeface="Bookman Old Style" pitchFamily="18" charset="0"/>
            </a:endParaRPr>
          </a:p>
          <a:p>
            <a:pPr>
              <a:spcBef>
                <a:spcPct val="50000"/>
              </a:spcBef>
            </a:pPr>
            <a:r>
              <a:rPr lang="sv-SE" sz="1600" dirty="0" smtClean="0">
                <a:latin typeface="Bookman Old Style" pitchFamily="18" charset="0"/>
              </a:rPr>
              <a:t>Ombyggnationen är nu klar och lägenheterna är ute till försäljning. Allt beräknas var klart inom de närmsta veckorna. </a:t>
            </a:r>
          </a:p>
          <a:p>
            <a:pPr>
              <a:spcBef>
                <a:spcPct val="50000"/>
              </a:spcBef>
            </a:pPr>
            <a:r>
              <a:rPr lang="sv-SE" sz="1600" dirty="0" smtClean="0">
                <a:latin typeface="Bookman Old Style" pitchFamily="18" charset="0"/>
              </a:rPr>
              <a:t>Även grävningen/dräneringen vid fastigheterna är klart inom kort och återställning har påbörjats. </a:t>
            </a:r>
          </a:p>
          <a:p>
            <a:pPr>
              <a:spcBef>
                <a:spcPct val="50000"/>
              </a:spcBef>
            </a:pPr>
            <a:endParaRPr lang="sv-SE" sz="1400" dirty="0" smtClean="0">
              <a:latin typeface="Bookman Old Style" pitchFamily="18" charset="0"/>
            </a:endParaRPr>
          </a:p>
          <a:p>
            <a:pPr>
              <a:spcBef>
                <a:spcPct val="50000"/>
              </a:spcBef>
            </a:pPr>
            <a:endParaRPr lang="sv-SE" sz="1400" dirty="0" smtClean="0">
              <a:latin typeface="Bookman Old Style" pitchFamily="18" charset="0"/>
            </a:endParaRPr>
          </a:p>
          <a:p>
            <a:pPr>
              <a:spcBef>
                <a:spcPct val="50000"/>
              </a:spcBef>
            </a:pPr>
            <a:r>
              <a:rPr lang="sv-SE" sz="1600" b="1" dirty="0" smtClean="0">
                <a:latin typeface="Bookman Old Style" pitchFamily="18" charset="0"/>
              </a:rPr>
              <a:t>Inbrottsrisk</a:t>
            </a:r>
          </a:p>
          <a:p>
            <a:pPr>
              <a:spcBef>
                <a:spcPct val="50000"/>
              </a:spcBef>
            </a:pPr>
            <a:r>
              <a:rPr lang="sv-SE" sz="1600" dirty="0" smtClean="0">
                <a:latin typeface="Bookman Old Style" pitchFamily="18" charset="0"/>
              </a:rPr>
              <a:t>Det har varit en del inbrott i vår förening och nu när semestertiderna närmar sig så vill styrelsen göra er uppmärksamma på ert inbrottsskydd. Har ni inte en säkerhetsdörr redan så fundera på att installera en. Bor ni på bottenvåning så fundera på lås till balkong och fönster.</a:t>
            </a:r>
            <a:endParaRPr lang="sv-SE" sz="1400" dirty="0" smtClean="0">
              <a:latin typeface="Bookman Old Style" pitchFamily="18" charset="0"/>
            </a:endParaRPr>
          </a:p>
          <a:p>
            <a:pPr>
              <a:spcBef>
                <a:spcPct val="50000"/>
              </a:spcBef>
            </a:pPr>
            <a:endParaRPr lang="sv-SE" sz="1400" dirty="0" smtClean="0">
              <a:latin typeface="Bookman Old Style" pitchFamily="18" charset="0"/>
            </a:endParaRPr>
          </a:p>
          <a:p>
            <a:pPr>
              <a:spcBef>
                <a:spcPct val="50000"/>
              </a:spcBef>
            </a:pPr>
            <a:endParaRPr lang="sv-SE" sz="1400" dirty="0" smtClean="0">
              <a:latin typeface="Bookman Old Style" pitchFamily="18" charset="0"/>
            </a:endParaRPr>
          </a:p>
          <a:p>
            <a:pPr>
              <a:spcBef>
                <a:spcPct val="50000"/>
              </a:spcBef>
            </a:pPr>
            <a:r>
              <a:rPr lang="sv-SE" sz="1600" b="1" dirty="0" smtClean="0">
                <a:latin typeface="Bookman Old Style" pitchFamily="18" charset="0"/>
              </a:rPr>
              <a:t>Droppskydd</a:t>
            </a:r>
          </a:p>
          <a:p>
            <a:pPr>
              <a:spcBef>
                <a:spcPct val="50000"/>
              </a:spcBef>
            </a:pPr>
            <a:r>
              <a:rPr lang="sv-SE" sz="1600" dirty="0" smtClean="0">
                <a:latin typeface="Bookman Old Style" pitchFamily="18" charset="0"/>
              </a:rPr>
              <a:t>Om ni har en äldre installation av diskmaskin och kyl/frys är det inte säkert att ni har det numer obligatoriska droppskyddet under. Om detta saknas finns en risk att försäkringsbolagen inte betalar ut ersättning vid läckage.  </a:t>
            </a:r>
          </a:p>
          <a:p>
            <a:pPr>
              <a:spcBef>
                <a:spcPct val="50000"/>
              </a:spcBef>
            </a:pPr>
            <a:endParaRPr lang="sv-SE" sz="1400" dirty="0" smtClean="0">
              <a:latin typeface="Bookman Old Style" pitchFamily="18" charset="0"/>
            </a:endParaRPr>
          </a:p>
          <a:p>
            <a:pPr>
              <a:spcBef>
                <a:spcPct val="50000"/>
              </a:spcBef>
            </a:pPr>
            <a:endParaRPr lang="sv-SE" sz="1400" dirty="0" smtClean="0">
              <a:latin typeface="Bookman Old Style" pitchFamily="18" charset="0"/>
            </a:endParaRPr>
          </a:p>
          <a:p>
            <a:pPr>
              <a:spcBef>
                <a:spcPct val="50000"/>
              </a:spcBef>
            </a:pPr>
            <a:r>
              <a:rPr lang="sv-SE" sz="1600" b="1" dirty="0" smtClean="0">
                <a:latin typeface="Bookman Old Style" pitchFamily="18" charset="0"/>
              </a:rPr>
              <a:t>Grillning</a:t>
            </a:r>
          </a:p>
          <a:p>
            <a:pPr>
              <a:spcBef>
                <a:spcPct val="50000"/>
              </a:spcBef>
            </a:pPr>
            <a:r>
              <a:rPr lang="sv-SE" sz="1600" dirty="0" smtClean="0">
                <a:latin typeface="Bookman Old Style" pitchFamily="18" charset="0"/>
              </a:rPr>
              <a:t>Visa hänsyn, tänk på oset.</a:t>
            </a:r>
            <a:br>
              <a:rPr lang="sv-SE" sz="1600" dirty="0" smtClean="0">
                <a:latin typeface="Bookman Old Style" pitchFamily="18" charset="0"/>
              </a:rPr>
            </a:br>
            <a:r>
              <a:rPr lang="sv-SE" sz="1600" dirty="0" smtClean="0">
                <a:latin typeface="Bookman Old Style" pitchFamily="18" charset="0"/>
              </a:rPr>
              <a:t>I vår förening gäller att ingen grillning får ske nära fasaden samt på balkonger. Säkert avstånd från fastighet är 6m från fasaden. </a:t>
            </a:r>
            <a:endParaRPr lang="sv-SE" sz="1400" dirty="0">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60648" y="0"/>
            <a:ext cx="6597352" cy="8833187"/>
          </a:xfrm>
          <a:prstGeom prst="rect">
            <a:avLst/>
          </a:prstGeom>
          <a:noFill/>
          <a:ln w="9525">
            <a:noFill/>
            <a:miter lim="800000"/>
            <a:headEnd/>
            <a:tailEnd/>
          </a:ln>
        </p:spPr>
        <p:txBody>
          <a:bodyPr wrap="square">
            <a:spAutoFit/>
          </a:bodyPr>
          <a:lstStyle/>
          <a:p>
            <a:pPr>
              <a:spcBef>
                <a:spcPct val="50000"/>
              </a:spcBef>
            </a:pPr>
            <a:endParaRPr lang="sv-SE" sz="1600" b="1" dirty="0" smtClean="0">
              <a:latin typeface="Bookman Old Style" pitchFamily="18" charset="0"/>
            </a:endParaRPr>
          </a:p>
          <a:p>
            <a:pPr>
              <a:spcBef>
                <a:spcPct val="50000"/>
              </a:spcBef>
            </a:pPr>
            <a:r>
              <a:rPr lang="sv-SE" sz="1600" b="1" dirty="0" smtClean="0">
                <a:latin typeface="Bookman Old Style" pitchFamily="18" charset="0"/>
              </a:rPr>
              <a:t>Blomlådor</a:t>
            </a:r>
          </a:p>
          <a:p>
            <a:pPr>
              <a:spcBef>
                <a:spcPct val="50000"/>
              </a:spcBef>
            </a:pPr>
            <a:r>
              <a:rPr lang="sv-SE" sz="1600" dirty="0" smtClean="0">
                <a:latin typeface="Bookman Old Style" pitchFamily="18" charset="0"/>
              </a:rPr>
              <a:t>Många vill sätta upp blomlådor nu och det välkomnar vi men tänk på rasrisken och placera alltid era blomlådor på insidan!</a:t>
            </a:r>
          </a:p>
          <a:p>
            <a:pPr>
              <a:spcBef>
                <a:spcPct val="50000"/>
              </a:spcBef>
            </a:pPr>
            <a:endParaRPr lang="sv-SE" sz="1600" dirty="0" smtClean="0">
              <a:latin typeface="Bookman Old Style" pitchFamily="18" charset="0"/>
            </a:endParaRPr>
          </a:p>
          <a:p>
            <a:pPr>
              <a:spcBef>
                <a:spcPct val="50000"/>
              </a:spcBef>
            </a:pPr>
            <a:endParaRPr lang="sv-SE" sz="1600" dirty="0" smtClean="0">
              <a:latin typeface="Bookman Old Style" pitchFamily="18" charset="0"/>
            </a:endParaRPr>
          </a:p>
          <a:p>
            <a:pPr>
              <a:spcBef>
                <a:spcPct val="50000"/>
              </a:spcBef>
            </a:pPr>
            <a:r>
              <a:rPr lang="sv-SE" sz="1600" b="1" dirty="0" smtClean="0">
                <a:latin typeface="Bookman Old Style" pitchFamily="18" charset="0"/>
              </a:rPr>
              <a:t>Markiser/paraboler</a:t>
            </a:r>
          </a:p>
          <a:p>
            <a:pPr>
              <a:spcBef>
                <a:spcPct val="50000"/>
              </a:spcBef>
            </a:pPr>
            <a:r>
              <a:rPr lang="sv-SE" sz="1600" dirty="0" smtClean="0">
                <a:latin typeface="Bookman Old Style" pitchFamily="18" charset="0"/>
              </a:rPr>
              <a:t>Om ni önskar sätta upp markis eller parabol så ska det skrivas ett avtal inför uppsättning. Styrelsen har även uppdaterat riktlinjerna kring detta på hemsidan så de nu är tydligare.</a:t>
            </a:r>
          </a:p>
          <a:p>
            <a:pPr>
              <a:spcBef>
                <a:spcPct val="50000"/>
              </a:spcBef>
            </a:pPr>
            <a:endParaRPr lang="sv-SE" sz="1600" dirty="0" smtClean="0">
              <a:latin typeface="Bookman Old Style" pitchFamily="18" charset="0"/>
            </a:endParaRPr>
          </a:p>
          <a:p>
            <a:pPr>
              <a:spcBef>
                <a:spcPct val="50000"/>
              </a:spcBef>
            </a:pPr>
            <a:r>
              <a:rPr lang="sv-SE" sz="1600" b="1" dirty="0" err="1" smtClean="0">
                <a:latin typeface="Bookman Old Style" pitchFamily="18" charset="0"/>
              </a:rPr>
              <a:t>ComHem</a:t>
            </a:r>
            <a:r>
              <a:rPr lang="sv-SE" sz="1600" b="1" dirty="0" smtClean="0">
                <a:latin typeface="Bookman Old Style" pitchFamily="18" charset="0"/>
              </a:rPr>
              <a:t> info</a:t>
            </a:r>
            <a:endParaRPr lang="sv-SE" sz="1600" dirty="0" smtClean="0">
              <a:latin typeface="Bookman Old Style" pitchFamily="18" charset="0"/>
            </a:endParaRPr>
          </a:p>
          <a:p>
            <a:pPr>
              <a:spcBef>
                <a:spcPct val="50000"/>
              </a:spcBef>
            </a:pPr>
            <a:r>
              <a:rPr lang="sv-SE" sz="1600" dirty="0" smtClean="0">
                <a:latin typeface="Bookman Old Style" pitchFamily="18" charset="0"/>
              </a:rPr>
              <a:t>Förhoppningsvis har ni alla som har box från </a:t>
            </a:r>
            <a:r>
              <a:rPr lang="sv-SE" sz="1600" dirty="0" err="1" smtClean="0">
                <a:latin typeface="Bookman Old Style" pitchFamily="18" charset="0"/>
              </a:rPr>
              <a:t>comhem</a:t>
            </a:r>
            <a:r>
              <a:rPr lang="sv-SE" sz="1600" dirty="0" smtClean="0">
                <a:latin typeface="Bookman Old Style" pitchFamily="18" charset="0"/>
              </a:rPr>
              <a:t> även fått info från dem, de jobbar i vårt område med kapacitetsökning och det kan ge vissa störningar. Upplever ni störningar eller inte fått er information så ta kontakt med </a:t>
            </a:r>
            <a:r>
              <a:rPr lang="sv-SE" sz="1600" dirty="0" err="1" smtClean="0">
                <a:latin typeface="Bookman Old Style" pitchFamily="18" charset="0"/>
              </a:rPr>
              <a:t>ComHem</a:t>
            </a:r>
            <a:r>
              <a:rPr lang="sv-SE" sz="1600" dirty="0" smtClean="0">
                <a:latin typeface="Bookman Old Style" pitchFamily="18" charset="0"/>
              </a:rPr>
              <a:t>.</a:t>
            </a:r>
          </a:p>
          <a:p>
            <a:pPr>
              <a:spcBef>
                <a:spcPct val="50000"/>
              </a:spcBef>
            </a:pPr>
            <a:endParaRPr lang="sv-SE" sz="1600" dirty="0" smtClean="0">
              <a:latin typeface="Bookman Old Style" pitchFamily="18" charset="0"/>
            </a:endParaRPr>
          </a:p>
          <a:p>
            <a:pPr>
              <a:spcBef>
                <a:spcPct val="50000"/>
              </a:spcBef>
            </a:pPr>
            <a:r>
              <a:rPr lang="sv-SE" sz="1600" b="1" dirty="0" smtClean="0">
                <a:latin typeface="Bookman Old Style" pitchFamily="18" charset="0"/>
              </a:rPr>
              <a:t>Gångvägar </a:t>
            </a:r>
          </a:p>
          <a:p>
            <a:pPr>
              <a:spcBef>
                <a:spcPct val="50000"/>
              </a:spcBef>
            </a:pPr>
            <a:r>
              <a:rPr lang="sv-SE" sz="1600" dirty="0" smtClean="0">
                <a:latin typeface="Bookman Old Style" pitchFamily="18" charset="0"/>
              </a:rPr>
              <a:t>Vi måste även påminna er om att våra gångvägar är just gångvägar och inte någon parkeringsplats. Tyvärr är det många som parkerar felaktigt och stör övriga boende samt hindrar framkomligheten. Visa hänsyn.</a:t>
            </a:r>
          </a:p>
          <a:p>
            <a:pPr>
              <a:spcBef>
                <a:spcPct val="50000"/>
              </a:spcBef>
            </a:pPr>
            <a:endParaRPr lang="sv-SE" sz="1600" dirty="0" smtClean="0">
              <a:latin typeface="Bookman Old Style" pitchFamily="18" charset="0"/>
            </a:endParaRPr>
          </a:p>
          <a:p>
            <a:pPr>
              <a:spcBef>
                <a:spcPct val="50000"/>
              </a:spcBef>
            </a:pPr>
            <a:r>
              <a:rPr lang="sv-SE" sz="1600" b="1" dirty="0" smtClean="0">
                <a:latin typeface="Bookman Old Style" pitchFamily="18" charset="0"/>
              </a:rPr>
              <a:t>Boule</a:t>
            </a:r>
          </a:p>
          <a:p>
            <a:pPr>
              <a:spcBef>
                <a:spcPct val="50000"/>
              </a:spcBef>
            </a:pPr>
            <a:r>
              <a:rPr lang="sv-SE" sz="1600" dirty="0" smtClean="0">
                <a:latin typeface="Bookman Old Style" pitchFamily="18" charset="0"/>
              </a:rPr>
              <a:t>Nu startas Boule på Tisdagar</a:t>
            </a:r>
            <a:br>
              <a:rPr lang="sv-SE" sz="1600" dirty="0" smtClean="0">
                <a:latin typeface="Bookman Old Style" pitchFamily="18" charset="0"/>
              </a:rPr>
            </a:br>
            <a:r>
              <a:rPr lang="sv-SE" sz="1600" dirty="0" smtClean="0">
                <a:latin typeface="Bookman Old Style" pitchFamily="18" charset="0"/>
              </a:rPr>
              <a:t>Juni, Juli, Aug och Sep kl.18 vid boulebanan.</a:t>
            </a:r>
            <a:br>
              <a:rPr lang="sv-SE" sz="1600" dirty="0" smtClean="0">
                <a:latin typeface="Bookman Old Style" pitchFamily="18" charset="0"/>
              </a:rPr>
            </a:br>
            <a:r>
              <a:rPr lang="sv-SE" sz="1600" dirty="0" smtClean="0">
                <a:latin typeface="Bookman Old Style" pitchFamily="18" charset="0"/>
              </a:rPr>
              <a:t>Vid regn inställt.</a:t>
            </a:r>
            <a:br>
              <a:rPr lang="sv-SE" sz="1600" dirty="0" smtClean="0">
                <a:latin typeface="Bookman Old Style" pitchFamily="18" charset="0"/>
              </a:rPr>
            </a:br>
            <a:r>
              <a:rPr lang="sv-SE" sz="1600" dirty="0" smtClean="0">
                <a:latin typeface="Bookman Old Style" pitchFamily="18" charset="0"/>
              </a:rPr>
              <a:t>Kontaktperson Tage Toftemyr</a:t>
            </a:r>
          </a:p>
        </p:txBody>
      </p:sp>
    </p:spTree>
  </p:cSld>
  <p:clrMapOvr>
    <a:masterClrMapping/>
  </p:clrMapOvr>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formgivni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formgivn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formgivn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formgivn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formgivn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formgivn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formgivn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formgivn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formgivn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formgivn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1770</TotalTime>
  <Words>685</Words>
  <Application>Microsoft Office PowerPoint</Application>
  <PresentationFormat>On-screen Show (4:3)</PresentationFormat>
  <Paragraphs>123</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Standardformgivning</vt:lpstr>
      <vt:lpstr>Nr 41 (1/12)</vt:lpstr>
      <vt:lpstr>Slide 2</vt:lpstr>
      <vt:lpstr>Slide 3</vt:lpstr>
      <vt:lpstr>Slide 4</vt:lpstr>
      <vt:lpstr>Slide 5</vt:lpstr>
      <vt:lpstr>Slide 6</vt:lpstr>
    </vt:vector>
  </TitlesOfParts>
  <Company>Danske Bank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 28 (3/05)</dc:title>
  <dc:creator>Susann Tiger</dc:creator>
  <cp:lastModifiedBy>Robert Axelsson</cp:lastModifiedBy>
  <cp:revision>88</cp:revision>
  <dcterms:created xsi:type="dcterms:W3CDTF">2005-10-21T20:58:20Z</dcterms:created>
  <dcterms:modified xsi:type="dcterms:W3CDTF">2012-06-04T13:14:38Z</dcterms:modified>
</cp:coreProperties>
</file>